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256" r:id="rId5"/>
    <p:sldId id="265" r:id="rId6"/>
    <p:sldId id="284" r:id="rId7"/>
    <p:sldId id="285" r:id="rId8"/>
    <p:sldId id="290" r:id="rId9"/>
    <p:sldId id="289" r:id="rId10"/>
    <p:sldId id="291" r:id="rId11"/>
    <p:sldId id="292" r:id="rId12"/>
    <p:sldId id="297" r:id="rId13"/>
    <p:sldId id="298" r:id="rId14"/>
    <p:sldId id="300" r:id="rId15"/>
    <p:sldId id="286" r:id="rId16"/>
    <p:sldId id="301" r:id="rId17"/>
    <p:sldId id="335" r:id="rId18"/>
    <p:sldId id="302" r:id="rId19"/>
    <p:sldId id="333" r:id="rId20"/>
    <p:sldId id="304" r:id="rId21"/>
    <p:sldId id="305" r:id="rId22"/>
    <p:sldId id="307" r:id="rId23"/>
    <p:sldId id="334" r:id="rId24"/>
    <p:sldId id="308" r:id="rId25"/>
    <p:sldId id="309" r:id="rId26"/>
    <p:sldId id="336" r:id="rId27"/>
    <p:sldId id="310" r:id="rId28"/>
    <p:sldId id="311" r:id="rId29"/>
    <p:sldId id="312" r:id="rId30"/>
    <p:sldId id="338" r:id="rId31"/>
    <p:sldId id="337" r:id="rId32"/>
    <p:sldId id="313" r:id="rId33"/>
    <p:sldId id="314" r:id="rId34"/>
    <p:sldId id="287" r:id="rId35"/>
    <p:sldId id="318" r:id="rId36"/>
    <p:sldId id="319" r:id="rId37"/>
    <p:sldId id="320" r:id="rId38"/>
    <p:sldId id="341" r:id="rId39"/>
    <p:sldId id="342" r:id="rId40"/>
    <p:sldId id="343" r:id="rId41"/>
    <p:sldId id="344" r:id="rId42"/>
    <p:sldId id="288" r:id="rId43"/>
    <p:sldId id="328" r:id="rId44"/>
    <p:sldId id="346" r:id="rId45"/>
    <p:sldId id="345" r:id="rId46"/>
    <p:sldId id="348" r:id="rId47"/>
    <p:sldId id="349" r:id="rId48"/>
    <p:sldId id="329" r:id="rId49"/>
    <p:sldId id="350" r:id="rId50"/>
    <p:sldId id="331" r:id="rId51"/>
    <p:sldId id="351" r:id="rId52"/>
    <p:sldId id="352" r:id="rId53"/>
    <p:sldId id="353" r:id="rId5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3" autoAdjust="0"/>
    <p:restoredTop sz="90398" autoAdjust="0"/>
  </p:normalViewPr>
  <p:slideViewPr>
    <p:cSldViewPr>
      <p:cViewPr varScale="1">
        <p:scale>
          <a:sx n="139" d="100"/>
          <a:sy n="139" d="100"/>
        </p:scale>
        <p:origin x="144" y="318"/>
      </p:cViewPr>
      <p:guideLst>
        <p:guide pos="3840"/>
        <p:guide orient="horz" pos="2160"/>
        <p:guide orient="horz" pos="22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3CC6D8-DEFC-45FD-8207-E1ECCC27EA85}" type="doc">
      <dgm:prSet loTypeId="urn:microsoft.com/office/officeart/2005/8/layout/lProcess1" loCatId="process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516A4DDC-76BD-494E-B503-625555CCBC4A}">
      <dgm:prSet phldrT="[Text]"/>
      <dgm:spPr/>
      <dgm:t>
        <a:bodyPr rtlCol="0"/>
        <a:lstStyle/>
        <a:p>
          <a:pPr rtl="0"/>
          <a:r>
            <a:rPr lang="ko-KR" altLang="en-US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기초</a:t>
          </a:r>
          <a:endParaRPr lang="ko-KR" altLang="en-US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133DE2D2-6278-469E-8A80-F71EA996A07A}" type="parTrans" cxnId="{7B595755-BE81-46A0-903D-004D1EF6EE33}">
      <dgm:prSet/>
      <dgm:spPr/>
      <dgm:t>
        <a:bodyPr rtlCol="0"/>
        <a:lstStyle/>
        <a:p>
          <a:pPr rtl="0"/>
          <a:endParaRPr lang="en-US"/>
        </a:p>
      </dgm:t>
    </dgm:pt>
    <dgm:pt modelId="{AE4D7DCA-0B66-4207-B896-C721B2CB4C13}" type="sibTrans" cxnId="{7B595755-BE81-46A0-903D-004D1EF6EE33}">
      <dgm:prSet/>
      <dgm:spPr/>
      <dgm:t>
        <a:bodyPr rtlCol="0"/>
        <a:lstStyle/>
        <a:p>
          <a:pPr rtl="0"/>
          <a:endParaRPr lang="en-US"/>
        </a:p>
      </dgm:t>
    </dgm:pt>
    <dgm:pt modelId="{41E3B52E-71B8-4BD0-B1ED-D051FFB12506}">
      <dgm:prSet phldrT="[Text]"/>
      <dgm:spPr/>
      <dgm:t>
        <a:bodyPr rtlCol="0"/>
        <a:lstStyle/>
        <a:p>
          <a:pPr rtl="0"/>
          <a:r>
            <a:rPr lang="ko-KR" altLang="en-US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종류</a:t>
          </a:r>
          <a:endParaRPr lang="ko-KR" altLang="en-US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DA206B73-34B1-48E4-A513-9978853BF217}" type="parTrans" cxnId="{0F0D3551-AF94-422C-87FE-80E4E27CB025}">
      <dgm:prSet/>
      <dgm:spPr/>
      <dgm:t>
        <a:bodyPr rtlCol="0"/>
        <a:lstStyle/>
        <a:p>
          <a:pPr rtl="0"/>
          <a:endParaRPr lang="en-US"/>
        </a:p>
      </dgm:t>
    </dgm:pt>
    <dgm:pt modelId="{2436D701-8B79-4C2B-92A4-52BC1BA24775}" type="sibTrans" cxnId="{0F0D3551-AF94-422C-87FE-80E4E27CB025}">
      <dgm:prSet/>
      <dgm:spPr/>
      <dgm:t>
        <a:bodyPr rtlCol="0"/>
        <a:lstStyle/>
        <a:p>
          <a:pPr rtl="0"/>
          <a:endParaRPr lang="en-US"/>
        </a:p>
      </dgm:t>
    </dgm:pt>
    <dgm:pt modelId="{CD410504-9F7F-47AE-B46E-CE985680360F}">
      <dgm:prSet phldrT="[Text]"/>
      <dgm:spPr/>
      <dgm:t>
        <a:bodyPr rtlCol="0"/>
        <a:lstStyle/>
        <a:p>
          <a:pPr rtl="0"/>
          <a:r>
            <a:rPr lang="ko-KR" altLang="en-US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머신 러닝이란</a:t>
          </a:r>
          <a:r>
            <a:rPr lang="en-US" altLang="ko-KR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?</a:t>
          </a:r>
          <a:endParaRPr lang="ko-KR" altLang="en-US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995C4470-49EF-4BD9-B00A-AD612181AB58}" type="parTrans" cxnId="{6B045370-B4FF-427A-9929-461476AAE193}">
      <dgm:prSet/>
      <dgm:spPr/>
      <dgm:t>
        <a:bodyPr rtlCol="0"/>
        <a:lstStyle/>
        <a:p>
          <a:pPr rtl="0"/>
          <a:endParaRPr lang="en-US"/>
        </a:p>
      </dgm:t>
    </dgm:pt>
    <dgm:pt modelId="{2B847D36-6E88-4DD3-AABD-579C99426233}" type="sibTrans" cxnId="{6B045370-B4FF-427A-9929-461476AAE193}">
      <dgm:prSet/>
      <dgm:spPr/>
      <dgm:t>
        <a:bodyPr rtlCol="0"/>
        <a:lstStyle/>
        <a:p>
          <a:pPr rtl="0"/>
          <a:endParaRPr lang="en-US"/>
        </a:p>
      </dgm:t>
    </dgm:pt>
    <dgm:pt modelId="{C4FF5CFA-9CEF-4C34-984A-CC28F232798F}">
      <dgm:prSet phldrT="[Text]" custT="1"/>
      <dgm:spPr/>
      <dgm:t>
        <a:bodyPr rtlCol="0"/>
        <a:lstStyle/>
        <a:p>
          <a:pPr rtl="0"/>
          <a:r>
            <a:rPr lang="ko-KR" altLang="en-US" sz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머신 러닝 예시로 보는 </a:t>
          </a:r>
          <a:endParaRPr lang="en-US" altLang="ko-KR" sz="1200" noProof="0" dirty="0" smtClean="0">
            <a:latin typeface="malgun gothic" panose="020B0503020000020004" pitchFamily="50" charset="-127"/>
            <a:ea typeface="malgun gothic" panose="020B0503020000020004" pitchFamily="50" charset="-127"/>
          </a:endParaRPr>
        </a:p>
        <a:p>
          <a:pPr rtl="0"/>
          <a:r>
            <a:rPr lang="ko-KR" altLang="en-US" sz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사용 이유</a:t>
          </a:r>
          <a:endParaRPr lang="ko-KR" altLang="en-US" sz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92813948-C227-4EB2-8530-43003E3CB375}" type="parTrans" cxnId="{710659EC-6706-425F-81BB-5F1E070F7D4D}">
      <dgm:prSet/>
      <dgm:spPr/>
      <dgm:t>
        <a:bodyPr rtlCol="0"/>
        <a:lstStyle/>
        <a:p>
          <a:pPr rtl="0"/>
          <a:endParaRPr lang="en-US"/>
        </a:p>
      </dgm:t>
    </dgm:pt>
    <dgm:pt modelId="{B551F8FA-E415-4EE1-BA68-D13E7D2E980B}" type="sibTrans" cxnId="{710659EC-6706-425F-81BB-5F1E070F7D4D}">
      <dgm:prSet/>
      <dgm:spPr/>
      <dgm:t>
        <a:bodyPr rtlCol="0"/>
        <a:lstStyle/>
        <a:p>
          <a:pPr rtl="0"/>
          <a:endParaRPr lang="en-US"/>
        </a:p>
      </dgm:t>
    </dgm:pt>
    <dgm:pt modelId="{5CBEC7DD-A25D-4956-9A65-6EA385F6FCB5}">
      <dgm:prSet phldrT="[Text]"/>
      <dgm:spPr/>
      <dgm:t>
        <a:bodyPr rtlCol="0"/>
        <a:lstStyle/>
        <a:p>
          <a:pPr rtl="0"/>
          <a:r>
            <a:rPr lang="ko-KR" altLang="en-US" noProof="0" dirty="0" err="1" smtClean="0">
              <a:latin typeface="malgun gothic" panose="020B0503020000020004" pitchFamily="50" charset="-127"/>
              <a:ea typeface="malgun gothic" panose="020B0503020000020004" pitchFamily="50" charset="-127"/>
            </a:rPr>
            <a:t>비지도〮준지도〮지도</a:t>
          </a:r>
          <a:r>
            <a:rPr lang="ko-KR" altLang="en-US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 학습</a:t>
          </a:r>
          <a:endParaRPr lang="ko-KR" altLang="en-US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F342D04F-4D11-41CC-AB66-36041A902B44}" type="parTrans" cxnId="{0687A885-2354-4E9E-B313-4269283F0057}">
      <dgm:prSet/>
      <dgm:spPr/>
      <dgm:t>
        <a:bodyPr rtlCol="0"/>
        <a:lstStyle/>
        <a:p>
          <a:pPr rtl="0"/>
          <a:endParaRPr lang="en-US"/>
        </a:p>
      </dgm:t>
    </dgm:pt>
    <dgm:pt modelId="{BD0F67B1-39E4-45ED-9534-FB8F89E8EEF6}" type="sibTrans" cxnId="{0687A885-2354-4E9E-B313-4269283F0057}">
      <dgm:prSet/>
      <dgm:spPr/>
      <dgm:t>
        <a:bodyPr rtlCol="0"/>
        <a:lstStyle/>
        <a:p>
          <a:pPr rtl="0"/>
          <a:endParaRPr lang="en-US"/>
        </a:p>
      </dgm:t>
    </dgm:pt>
    <dgm:pt modelId="{33BF0E2A-2B00-40A5-832E-FC800DCA5982}">
      <dgm:prSet phldrT="[Text]"/>
      <dgm:spPr/>
      <dgm:t>
        <a:bodyPr rtlCol="0"/>
        <a:lstStyle/>
        <a:p>
          <a:pPr rtl="0"/>
          <a:r>
            <a:rPr lang="ko-KR" altLang="en-US" noProof="0" dirty="0" err="1" smtClean="0">
              <a:latin typeface="malgun gothic" panose="020B0503020000020004" pitchFamily="50" charset="-127"/>
              <a:ea typeface="malgun gothic" panose="020B0503020000020004" pitchFamily="50" charset="-127"/>
            </a:rPr>
            <a:t>배치〮온라인</a:t>
          </a:r>
          <a:r>
            <a:rPr lang="ko-KR" altLang="en-US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 학습</a:t>
          </a:r>
          <a:endParaRPr lang="ko-KR" altLang="en-US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F8C31ED9-A2C0-4A09-A419-0AE9A44BB8DF}" type="parTrans" cxnId="{B522739A-4DEE-43CF-9357-A84EF1EEE7ED}">
      <dgm:prSet/>
      <dgm:spPr/>
      <dgm:t>
        <a:bodyPr rtlCol="0"/>
        <a:lstStyle/>
        <a:p>
          <a:pPr rtl="0"/>
          <a:endParaRPr lang="en-US"/>
        </a:p>
      </dgm:t>
    </dgm:pt>
    <dgm:pt modelId="{E373698D-1356-47A7-A591-B72BFE77C3D1}" type="sibTrans" cxnId="{B522739A-4DEE-43CF-9357-A84EF1EEE7ED}">
      <dgm:prSet/>
      <dgm:spPr/>
      <dgm:t>
        <a:bodyPr rtlCol="0"/>
        <a:lstStyle/>
        <a:p>
          <a:pPr rtl="0"/>
          <a:endParaRPr lang="en-US"/>
        </a:p>
      </dgm:t>
    </dgm:pt>
    <dgm:pt modelId="{CAE20587-4D50-4B6B-A17D-199722D630E2}">
      <dgm:prSet phldrT="[Text]"/>
      <dgm:spPr/>
      <dgm:t>
        <a:bodyPr rtlCol="0"/>
        <a:lstStyle/>
        <a:p>
          <a:pPr rtl="0"/>
          <a:r>
            <a:rPr lang="ko-KR" altLang="en-US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사례 </a:t>
          </a:r>
          <a:r>
            <a:rPr lang="ko-KR" altLang="en-US" noProof="0" dirty="0" err="1" smtClean="0">
              <a:latin typeface="malgun gothic" panose="020B0503020000020004" pitchFamily="50" charset="-127"/>
              <a:ea typeface="malgun gothic" panose="020B0503020000020004" pitchFamily="50" charset="-127"/>
            </a:rPr>
            <a:t>기반〮모델</a:t>
          </a:r>
          <a:r>
            <a:rPr lang="ko-KR" altLang="en-US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 기반 학습</a:t>
          </a:r>
          <a:endParaRPr lang="ko-KR" altLang="en-US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6CEBC692-6F9A-47B4-948E-5AEB8FCFD251}" type="parTrans" cxnId="{D22C632F-8F8B-48FF-A898-48FD446A5F78}">
      <dgm:prSet/>
      <dgm:spPr/>
      <dgm:t>
        <a:bodyPr rtlCol="0"/>
        <a:lstStyle/>
        <a:p>
          <a:pPr rtl="0"/>
          <a:endParaRPr lang="en-US"/>
        </a:p>
      </dgm:t>
    </dgm:pt>
    <dgm:pt modelId="{7656320D-CC13-4DD7-8A30-F9FDC84AC6F2}" type="sibTrans" cxnId="{D22C632F-8F8B-48FF-A898-48FD446A5F78}">
      <dgm:prSet/>
      <dgm:spPr/>
      <dgm:t>
        <a:bodyPr rtlCol="0"/>
        <a:lstStyle/>
        <a:p>
          <a:pPr rtl="0"/>
          <a:endParaRPr lang="en-US"/>
        </a:p>
      </dgm:t>
    </dgm:pt>
    <dgm:pt modelId="{EA587102-578B-46F3-8D9E-CEC48527A898}">
      <dgm:prSet phldrT="[Text]"/>
      <dgm:spPr/>
      <dgm:t>
        <a:bodyPr rtlCol="0"/>
        <a:lstStyle/>
        <a:p>
          <a:pPr rtl="0"/>
          <a:r>
            <a:rPr lang="ko-KR" altLang="en-US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주요 도전 과제</a:t>
          </a:r>
          <a:endParaRPr lang="ko-KR" altLang="en-US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5B4D99EA-4A7D-4EFB-95FC-BCCF98693CA7}" type="parTrans" cxnId="{A7B8947C-EA6E-47DE-814B-A0994EFA8C28}">
      <dgm:prSet/>
      <dgm:spPr/>
      <dgm:t>
        <a:bodyPr rtlCol="0"/>
        <a:lstStyle/>
        <a:p>
          <a:pPr rtl="0"/>
          <a:endParaRPr lang="en-US"/>
        </a:p>
      </dgm:t>
    </dgm:pt>
    <dgm:pt modelId="{8D504E2C-8A70-4591-8ECD-4A886FADED33}" type="sibTrans" cxnId="{A7B8947C-EA6E-47DE-814B-A0994EFA8C28}">
      <dgm:prSet/>
      <dgm:spPr/>
      <dgm:t>
        <a:bodyPr rtlCol="0"/>
        <a:lstStyle/>
        <a:p>
          <a:pPr rtl="0"/>
          <a:endParaRPr lang="en-US"/>
        </a:p>
      </dgm:t>
    </dgm:pt>
    <dgm:pt modelId="{038F6A6A-232A-44A4-9628-ADFA8F068F81}">
      <dgm:prSet phldrT="[Text]" custT="1"/>
      <dgm:spPr/>
      <dgm:t>
        <a:bodyPr rtlCol="0"/>
        <a:lstStyle/>
        <a:p>
          <a:pPr rtl="0"/>
          <a:r>
            <a:rPr lang="ko-KR" altLang="en-US" sz="1200" kern="1000" baseline="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충분하지 않는 양의 </a:t>
          </a:r>
          <a:endParaRPr lang="en-US" altLang="ko-KR" sz="1200" kern="1000" baseline="0" noProof="0" dirty="0" smtClean="0">
            <a:latin typeface="malgun gothic" panose="020B0503020000020004" pitchFamily="50" charset="-127"/>
            <a:ea typeface="malgun gothic" panose="020B0503020000020004" pitchFamily="50" charset="-127"/>
          </a:endParaRPr>
        </a:p>
        <a:p>
          <a:pPr rtl="0"/>
          <a:r>
            <a:rPr lang="ko-KR" altLang="en-US" sz="1200" kern="1000" baseline="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훈련 데이터</a:t>
          </a:r>
          <a:endParaRPr lang="ko-KR" altLang="en-US" sz="1200" kern="1000" baseline="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403B4542-B2F8-496D-BBEA-3A684B1106F9}" type="parTrans" cxnId="{0DC50B81-769A-4AC7-8C73-8EF8D8334AA1}">
      <dgm:prSet/>
      <dgm:spPr/>
      <dgm:t>
        <a:bodyPr rtlCol="0"/>
        <a:lstStyle/>
        <a:p>
          <a:pPr rtl="0"/>
          <a:endParaRPr lang="en-US"/>
        </a:p>
      </dgm:t>
    </dgm:pt>
    <dgm:pt modelId="{ABE7D012-6867-48DA-AF76-FDB8ECBB944D}" type="sibTrans" cxnId="{0DC50B81-769A-4AC7-8C73-8EF8D8334AA1}">
      <dgm:prSet/>
      <dgm:spPr/>
      <dgm:t>
        <a:bodyPr rtlCol="0"/>
        <a:lstStyle/>
        <a:p>
          <a:pPr rtl="0"/>
          <a:endParaRPr lang="en-US"/>
        </a:p>
      </dgm:t>
    </dgm:pt>
    <dgm:pt modelId="{15982A38-A73B-4943-B138-EA0EAB77BC29}">
      <dgm:prSet phldrT="[Text]"/>
      <dgm:spPr/>
      <dgm:t>
        <a:bodyPr rtlCol="0"/>
        <a:lstStyle/>
        <a:p>
          <a:pPr rtl="0"/>
          <a:r>
            <a:rPr lang="ko-KR" altLang="en-US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대표성 없는 훈련 데이터</a:t>
          </a:r>
          <a:endParaRPr lang="ko-KR" altLang="en-US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7CBA4BA7-B8C9-4EC9-9C51-4E810224FE14}" type="parTrans" cxnId="{B767AB03-F7F7-492B-8158-C75E1682A10F}">
      <dgm:prSet/>
      <dgm:spPr/>
      <dgm:t>
        <a:bodyPr rtlCol="0"/>
        <a:lstStyle/>
        <a:p>
          <a:pPr rtl="0"/>
          <a:endParaRPr lang="en-US"/>
        </a:p>
      </dgm:t>
    </dgm:pt>
    <dgm:pt modelId="{9295158E-0763-4655-AD0E-61686A560F58}" type="sibTrans" cxnId="{B767AB03-F7F7-492B-8158-C75E1682A10F}">
      <dgm:prSet/>
      <dgm:spPr/>
      <dgm:t>
        <a:bodyPr rtlCol="0"/>
        <a:lstStyle/>
        <a:p>
          <a:pPr rtl="0"/>
          <a:endParaRPr lang="en-US"/>
        </a:p>
      </dgm:t>
    </dgm:pt>
    <dgm:pt modelId="{5CA89521-836B-470D-B51C-F8A4714D4EFF}">
      <dgm:prSet phldrT="[Text]"/>
      <dgm:spPr/>
      <dgm:t>
        <a:bodyPr rtlCol="0"/>
        <a:lstStyle/>
        <a:p>
          <a:pPr rtl="0"/>
          <a:r>
            <a:rPr lang="ko-KR" altLang="en-US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테스트와 검증</a:t>
          </a:r>
          <a:endParaRPr lang="ko-KR" altLang="en-US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D7F37AAF-020D-463D-9735-A1336884A6AE}" type="parTrans" cxnId="{6D853954-67EB-442C-9F5A-866B9247A562}">
      <dgm:prSet/>
      <dgm:spPr/>
      <dgm:t>
        <a:bodyPr rtlCol="0"/>
        <a:lstStyle/>
        <a:p>
          <a:pPr rtl="0"/>
          <a:endParaRPr lang="en-US"/>
        </a:p>
      </dgm:t>
    </dgm:pt>
    <dgm:pt modelId="{C27250CA-FF59-4A03-8472-477331DB98EB}" type="sibTrans" cxnId="{6D853954-67EB-442C-9F5A-866B9247A562}">
      <dgm:prSet/>
      <dgm:spPr/>
      <dgm:t>
        <a:bodyPr rtlCol="0"/>
        <a:lstStyle/>
        <a:p>
          <a:pPr rtl="0"/>
          <a:endParaRPr lang="en-US"/>
        </a:p>
      </dgm:t>
    </dgm:pt>
    <dgm:pt modelId="{63746B76-9534-4F4F-B65B-B8A9AACC03F9}">
      <dgm:prSet phldrT="[Text]" custT="1"/>
      <dgm:spPr/>
      <dgm:t>
        <a:bodyPr rtlCol="0"/>
        <a:lstStyle/>
        <a:p>
          <a:pPr rtl="0"/>
          <a:r>
            <a:rPr lang="ko-KR" altLang="en-US" sz="1200" noProof="0" dirty="0" err="1" smtClean="0">
              <a:latin typeface="malgun gothic" panose="020B0503020000020004" pitchFamily="50" charset="-127"/>
              <a:ea typeface="malgun gothic" panose="020B0503020000020004" pitchFamily="50" charset="-127"/>
            </a:rPr>
            <a:t>하이퍼파라미터</a:t>
          </a:r>
          <a:r>
            <a:rPr lang="ko-KR" altLang="en-US" sz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 튜닝과 </a:t>
          </a:r>
          <a:endParaRPr lang="en-US" altLang="ko-KR" sz="1200" noProof="0" dirty="0" smtClean="0">
            <a:latin typeface="malgun gothic" panose="020B0503020000020004" pitchFamily="50" charset="-127"/>
            <a:ea typeface="malgun gothic" panose="020B0503020000020004" pitchFamily="50" charset="-127"/>
          </a:endParaRPr>
        </a:p>
        <a:p>
          <a:pPr rtl="0"/>
          <a:r>
            <a:rPr lang="ko-KR" altLang="en-US" sz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모델 선택</a:t>
          </a:r>
          <a:endParaRPr lang="ko-KR" altLang="en-US" sz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525F31A2-90BB-4E18-B1F5-10D38B8099D9}" type="parTrans" cxnId="{36634D94-C210-4DDC-A75A-FBCAAFC75039}">
      <dgm:prSet/>
      <dgm:spPr/>
      <dgm:t>
        <a:bodyPr rtlCol="0"/>
        <a:lstStyle/>
        <a:p>
          <a:pPr rtl="0"/>
          <a:endParaRPr lang="en-US"/>
        </a:p>
      </dgm:t>
    </dgm:pt>
    <dgm:pt modelId="{A9C1E709-4F9E-4AAB-BB7C-51A08921302E}" type="sibTrans" cxnId="{36634D94-C210-4DDC-A75A-FBCAAFC75039}">
      <dgm:prSet/>
      <dgm:spPr/>
      <dgm:t>
        <a:bodyPr rtlCol="0"/>
        <a:lstStyle/>
        <a:p>
          <a:pPr rtl="0"/>
          <a:endParaRPr lang="en-US"/>
        </a:p>
      </dgm:t>
    </dgm:pt>
    <dgm:pt modelId="{5CB20C1A-D92D-4DED-BB1B-D113E2006C55}">
      <dgm:prSet phldrT="[Text]"/>
      <dgm:spPr/>
      <dgm:t>
        <a:bodyPr rtlCol="0"/>
        <a:lstStyle/>
        <a:p>
          <a:pPr rtl="0"/>
          <a:r>
            <a:rPr lang="ko-KR" altLang="en-US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데이터 불일치</a:t>
          </a:r>
          <a:endParaRPr lang="ko-KR" altLang="en-US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5ABE8E5F-26E3-4C88-A09C-44363B99D147}" type="parTrans" cxnId="{D1EB8A19-014C-42AE-9F8D-325E631D8FE9}">
      <dgm:prSet/>
      <dgm:spPr/>
      <dgm:t>
        <a:bodyPr rtlCol="0"/>
        <a:lstStyle/>
        <a:p>
          <a:pPr rtl="0"/>
          <a:endParaRPr lang="en-US"/>
        </a:p>
      </dgm:t>
    </dgm:pt>
    <dgm:pt modelId="{7BA6E93A-EC79-4425-BCAD-9518E06A22F9}" type="sibTrans" cxnId="{D1EB8A19-014C-42AE-9F8D-325E631D8FE9}">
      <dgm:prSet/>
      <dgm:spPr/>
      <dgm:t>
        <a:bodyPr rtlCol="0"/>
        <a:lstStyle/>
        <a:p>
          <a:pPr rtl="0"/>
          <a:endParaRPr lang="en-US"/>
        </a:p>
      </dgm:t>
    </dgm:pt>
    <dgm:pt modelId="{08DEE769-C02D-4CC8-9B60-2DCC463F5E67}">
      <dgm:prSet phldrT="[Text]"/>
      <dgm:spPr/>
      <dgm:t>
        <a:bodyPr rtlCol="0"/>
        <a:lstStyle/>
        <a:p>
          <a:pPr rtl="0"/>
          <a:r>
            <a:rPr lang="ko-KR" altLang="en-US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낮은 품질의 데이터</a:t>
          </a:r>
          <a:endParaRPr lang="ko-KR" altLang="en-US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EBDCE55F-A14D-45B3-BE71-684E2419261B}" type="parTrans" cxnId="{0A8B2FE3-F042-465F-99D7-86AE13A8198B}">
      <dgm:prSet/>
      <dgm:spPr/>
      <dgm:t>
        <a:bodyPr/>
        <a:lstStyle/>
        <a:p>
          <a:pPr latinLnBrk="1"/>
          <a:endParaRPr lang="ko-KR" altLang="en-US"/>
        </a:p>
      </dgm:t>
    </dgm:pt>
    <dgm:pt modelId="{3D00A03B-2744-4DEE-A9C9-7787D56BB312}" type="sibTrans" cxnId="{0A8B2FE3-F042-465F-99D7-86AE13A8198B}">
      <dgm:prSet/>
      <dgm:spPr/>
      <dgm:t>
        <a:bodyPr/>
        <a:lstStyle/>
        <a:p>
          <a:pPr latinLnBrk="1"/>
          <a:endParaRPr lang="ko-KR" altLang="en-US"/>
        </a:p>
      </dgm:t>
    </dgm:pt>
    <dgm:pt modelId="{5A7E33F1-7082-4BC5-9CAE-67209D249DB3}">
      <dgm:prSet phldrT="[Text]"/>
      <dgm:spPr/>
      <dgm:t>
        <a:bodyPr rtlCol="0"/>
        <a:lstStyle/>
        <a:p>
          <a:pPr rtl="0"/>
          <a:r>
            <a:rPr lang="ko-KR" altLang="en-US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관련성 없는 특성</a:t>
          </a:r>
          <a:endParaRPr lang="ko-KR" altLang="en-US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0BAF7152-5E61-49AF-8B31-27278D08C198}" type="parTrans" cxnId="{E9F37477-3AD6-4837-8960-5B10CB920DF8}">
      <dgm:prSet/>
      <dgm:spPr/>
      <dgm:t>
        <a:bodyPr/>
        <a:lstStyle/>
        <a:p>
          <a:pPr latinLnBrk="1"/>
          <a:endParaRPr lang="ko-KR" altLang="en-US"/>
        </a:p>
      </dgm:t>
    </dgm:pt>
    <dgm:pt modelId="{832CC786-0B5A-4F40-81E2-AACF1867D8D7}" type="sibTrans" cxnId="{E9F37477-3AD6-4837-8960-5B10CB920DF8}">
      <dgm:prSet/>
      <dgm:spPr/>
      <dgm:t>
        <a:bodyPr/>
        <a:lstStyle/>
        <a:p>
          <a:pPr latinLnBrk="1"/>
          <a:endParaRPr lang="ko-KR" altLang="en-US"/>
        </a:p>
      </dgm:t>
    </dgm:pt>
    <dgm:pt modelId="{E9C2061B-A4D6-4DC8-924E-A2CA365AD3D2}">
      <dgm:prSet phldrT="[Text]"/>
      <dgm:spPr/>
      <dgm:t>
        <a:bodyPr rtlCol="0"/>
        <a:lstStyle/>
        <a:p>
          <a:pPr rtl="0"/>
          <a:r>
            <a:rPr lang="ko-KR" altLang="en-US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훈련 데이터 </a:t>
          </a:r>
          <a:r>
            <a:rPr lang="ko-KR" altLang="en-US" noProof="0" dirty="0" err="1" smtClean="0">
              <a:latin typeface="malgun gothic" panose="020B0503020000020004" pitchFamily="50" charset="-127"/>
              <a:ea typeface="malgun gothic" panose="020B0503020000020004" pitchFamily="50" charset="-127"/>
            </a:rPr>
            <a:t>과대〮과소적합</a:t>
          </a:r>
          <a:endParaRPr lang="ko-KR" altLang="en-US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A51DE260-BEA0-4938-8BAD-7CCA70028D8B}" type="parTrans" cxnId="{21D2DE5E-6FA6-4538-B945-1698D4388C1D}">
      <dgm:prSet/>
      <dgm:spPr/>
      <dgm:t>
        <a:bodyPr/>
        <a:lstStyle/>
        <a:p>
          <a:pPr latinLnBrk="1"/>
          <a:endParaRPr lang="ko-KR" altLang="en-US"/>
        </a:p>
      </dgm:t>
    </dgm:pt>
    <dgm:pt modelId="{C56EEFB3-D183-45CC-BFC9-FA8FF97A0A13}" type="sibTrans" cxnId="{21D2DE5E-6FA6-4538-B945-1698D4388C1D}">
      <dgm:prSet/>
      <dgm:spPr/>
      <dgm:t>
        <a:bodyPr/>
        <a:lstStyle/>
        <a:p>
          <a:pPr latinLnBrk="1"/>
          <a:endParaRPr lang="ko-KR" altLang="en-US"/>
        </a:p>
      </dgm:t>
    </dgm:pt>
    <dgm:pt modelId="{22D8E0AF-322E-4A8E-BC3C-6E9E9A51F58F}" type="pres">
      <dgm:prSet presAssocID="{C53CC6D8-DEFC-45FD-8207-E1ECCC27EA85}" presName="Name0" presStyleCnt="0">
        <dgm:presLayoutVars>
          <dgm:dir/>
          <dgm:animLvl val="lvl"/>
          <dgm:resizeHandles val="exact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B1443ED3-5E34-456D-8CD9-88B600EDA95F}" type="pres">
      <dgm:prSet presAssocID="{516A4DDC-76BD-494E-B503-625555CCBC4A}" presName="vertFlow" presStyleCnt="0"/>
      <dgm:spPr/>
    </dgm:pt>
    <dgm:pt modelId="{9BBCF6CE-E750-48B6-B333-305BBB100737}" type="pres">
      <dgm:prSet presAssocID="{516A4DDC-76BD-494E-B503-625555CCBC4A}" presName="header" presStyleLbl="node1" presStyleIdx="0" presStyleCnt="4"/>
      <dgm:spPr/>
      <dgm:t>
        <a:bodyPr rtlCol="0"/>
        <a:lstStyle/>
        <a:p>
          <a:pPr rtl="0"/>
          <a:endParaRPr lang="en-US"/>
        </a:p>
      </dgm:t>
    </dgm:pt>
    <dgm:pt modelId="{1B1F80F4-E9A5-4A99-A630-6548067B7CB5}" type="pres">
      <dgm:prSet presAssocID="{995C4470-49EF-4BD9-B00A-AD612181AB58}" presName="parTrans" presStyleLbl="sibTrans2D1" presStyleIdx="0" presStyleCnt="12"/>
      <dgm:spPr/>
      <dgm:t>
        <a:bodyPr rtlCol="0"/>
        <a:lstStyle/>
        <a:p>
          <a:pPr rtl="0"/>
          <a:endParaRPr lang="en-US"/>
        </a:p>
      </dgm:t>
    </dgm:pt>
    <dgm:pt modelId="{85447532-8740-4202-B6A5-AE63748B9291}" type="pres">
      <dgm:prSet presAssocID="{CD410504-9F7F-47AE-B46E-CE985680360F}" presName="child" presStyleLbl="alignAccFollowNode1" presStyleIdx="0" presStyleCnt="12">
        <dgm:presLayoutVars>
          <dgm:chMax val="0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7CAEA63C-96B5-40D4-900F-409598FDB0C1}" type="pres">
      <dgm:prSet presAssocID="{2B847D36-6E88-4DD3-AABD-579C99426233}" presName="sibTrans" presStyleLbl="sibTrans2D1" presStyleIdx="1" presStyleCnt="12"/>
      <dgm:spPr/>
      <dgm:t>
        <a:bodyPr rtlCol="0"/>
        <a:lstStyle/>
        <a:p>
          <a:pPr rtl="0"/>
          <a:endParaRPr lang="en-US"/>
        </a:p>
      </dgm:t>
    </dgm:pt>
    <dgm:pt modelId="{459BBFF8-CE50-41AE-9B5E-F6026BBE4F45}" type="pres">
      <dgm:prSet presAssocID="{C4FF5CFA-9CEF-4C34-984A-CC28F232798F}" presName="child" presStyleLbl="alignAccFollowNode1" presStyleIdx="1" presStyleCnt="12">
        <dgm:presLayoutVars>
          <dgm:chMax val="0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8F2F3A22-7A2A-4EE4-9C5B-70F6E89B9064}" type="pres">
      <dgm:prSet presAssocID="{516A4DDC-76BD-494E-B503-625555CCBC4A}" presName="hSp" presStyleCnt="0"/>
      <dgm:spPr/>
    </dgm:pt>
    <dgm:pt modelId="{734C3A16-72FA-42CA-BF15-F44513245016}" type="pres">
      <dgm:prSet presAssocID="{41E3B52E-71B8-4BD0-B1ED-D051FFB12506}" presName="vertFlow" presStyleCnt="0"/>
      <dgm:spPr/>
    </dgm:pt>
    <dgm:pt modelId="{09ADE9CE-20B7-4A4E-BED6-D56E4ED1D855}" type="pres">
      <dgm:prSet presAssocID="{41E3B52E-71B8-4BD0-B1ED-D051FFB12506}" presName="header" presStyleLbl="node1" presStyleIdx="1" presStyleCnt="4"/>
      <dgm:spPr/>
      <dgm:t>
        <a:bodyPr rtlCol="0"/>
        <a:lstStyle/>
        <a:p>
          <a:pPr rtl="0"/>
          <a:endParaRPr lang="en-US"/>
        </a:p>
      </dgm:t>
    </dgm:pt>
    <dgm:pt modelId="{C8CE6287-76AA-46C4-B478-0F9183DE6118}" type="pres">
      <dgm:prSet presAssocID="{F342D04F-4D11-41CC-AB66-36041A902B44}" presName="parTrans" presStyleLbl="sibTrans2D1" presStyleIdx="2" presStyleCnt="12"/>
      <dgm:spPr/>
      <dgm:t>
        <a:bodyPr rtlCol="0"/>
        <a:lstStyle/>
        <a:p>
          <a:pPr rtl="0"/>
          <a:endParaRPr lang="en-US"/>
        </a:p>
      </dgm:t>
    </dgm:pt>
    <dgm:pt modelId="{F7AA6D3E-BCE0-4C06-B101-080DA85DCB01}" type="pres">
      <dgm:prSet presAssocID="{5CBEC7DD-A25D-4956-9A65-6EA385F6FCB5}" presName="child" presStyleLbl="alignAccFollowNode1" presStyleIdx="2" presStyleCnt="12">
        <dgm:presLayoutVars>
          <dgm:chMax val="0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DDA5CBC7-AA05-481A-A03A-3964C1BBBB5A}" type="pres">
      <dgm:prSet presAssocID="{BD0F67B1-39E4-45ED-9534-FB8F89E8EEF6}" presName="sibTrans" presStyleLbl="sibTrans2D1" presStyleIdx="3" presStyleCnt="12"/>
      <dgm:spPr/>
      <dgm:t>
        <a:bodyPr rtlCol="0"/>
        <a:lstStyle/>
        <a:p>
          <a:pPr rtl="0"/>
          <a:endParaRPr lang="en-US"/>
        </a:p>
      </dgm:t>
    </dgm:pt>
    <dgm:pt modelId="{73DBFA1A-3823-4209-9CD6-DBDD456F39FB}" type="pres">
      <dgm:prSet presAssocID="{33BF0E2A-2B00-40A5-832E-FC800DCA5982}" presName="child" presStyleLbl="alignAccFollowNode1" presStyleIdx="3" presStyleCnt="12">
        <dgm:presLayoutVars>
          <dgm:chMax val="0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E7F7C4A8-2F3A-49BA-B2E4-CF48FCA5D8D8}" type="pres">
      <dgm:prSet presAssocID="{E373698D-1356-47A7-A591-B72BFE77C3D1}" presName="sibTrans" presStyleLbl="sibTrans2D1" presStyleIdx="4" presStyleCnt="12"/>
      <dgm:spPr/>
      <dgm:t>
        <a:bodyPr rtlCol="0"/>
        <a:lstStyle/>
        <a:p>
          <a:pPr rtl="0"/>
          <a:endParaRPr lang="en-US"/>
        </a:p>
      </dgm:t>
    </dgm:pt>
    <dgm:pt modelId="{68423B8C-DD55-4C1A-86D3-87118415FFA7}" type="pres">
      <dgm:prSet presAssocID="{CAE20587-4D50-4B6B-A17D-199722D630E2}" presName="child" presStyleLbl="alignAccFollowNode1" presStyleIdx="4" presStyleCnt="12">
        <dgm:presLayoutVars>
          <dgm:chMax val="0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D5E79C7E-BA4F-41B5-AEAD-7D11CABDB66C}" type="pres">
      <dgm:prSet presAssocID="{41E3B52E-71B8-4BD0-B1ED-D051FFB12506}" presName="hSp" presStyleCnt="0"/>
      <dgm:spPr/>
    </dgm:pt>
    <dgm:pt modelId="{96EC6E5F-616C-4A0E-8B47-23C2DB360B15}" type="pres">
      <dgm:prSet presAssocID="{EA587102-578B-46F3-8D9E-CEC48527A898}" presName="vertFlow" presStyleCnt="0"/>
      <dgm:spPr/>
    </dgm:pt>
    <dgm:pt modelId="{67971461-EE07-4B5E-A0C3-A166C6559682}" type="pres">
      <dgm:prSet presAssocID="{EA587102-578B-46F3-8D9E-CEC48527A898}" presName="header" presStyleLbl="node1" presStyleIdx="2" presStyleCnt="4"/>
      <dgm:spPr/>
      <dgm:t>
        <a:bodyPr rtlCol="0"/>
        <a:lstStyle/>
        <a:p>
          <a:pPr rtl="0"/>
          <a:endParaRPr lang="en-US"/>
        </a:p>
      </dgm:t>
    </dgm:pt>
    <dgm:pt modelId="{BF9CEF10-4726-4D20-AC2F-85DE706D0D00}" type="pres">
      <dgm:prSet presAssocID="{403B4542-B2F8-496D-BBEA-3A684B1106F9}" presName="parTrans" presStyleLbl="sibTrans2D1" presStyleIdx="5" presStyleCnt="12"/>
      <dgm:spPr/>
      <dgm:t>
        <a:bodyPr rtlCol="0"/>
        <a:lstStyle/>
        <a:p>
          <a:pPr rtl="0"/>
          <a:endParaRPr lang="en-US"/>
        </a:p>
      </dgm:t>
    </dgm:pt>
    <dgm:pt modelId="{C1386769-D313-4B62-9BE9-A84DD636105E}" type="pres">
      <dgm:prSet presAssocID="{038F6A6A-232A-44A4-9628-ADFA8F068F81}" presName="child" presStyleLbl="alignAccFollowNode1" presStyleIdx="5" presStyleCnt="12">
        <dgm:presLayoutVars>
          <dgm:chMax val="0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0C1CAC8B-CC80-49DA-9707-021AB163C55F}" type="pres">
      <dgm:prSet presAssocID="{ABE7D012-6867-48DA-AF76-FDB8ECBB944D}" presName="sibTrans" presStyleLbl="sibTrans2D1" presStyleIdx="6" presStyleCnt="12"/>
      <dgm:spPr/>
      <dgm:t>
        <a:bodyPr rtlCol="0"/>
        <a:lstStyle/>
        <a:p>
          <a:pPr rtl="0"/>
          <a:endParaRPr lang="en-US"/>
        </a:p>
      </dgm:t>
    </dgm:pt>
    <dgm:pt modelId="{2985E292-795D-4403-BD7F-3A17BE0B21A7}" type="pres">
      <dgm:prSet presAssocID="{15982A38-A73B-4943-B138-EA0EAB77BC29}" presName="child" presStyleLbl="alignAccFollowNode1" presStyleIdx="6" presStyleCnt="12">
        <dgm:presLayoutVars>
          <dgm:chMax val="0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DAFAC073-6FE2-4A30-9AAC-85B8C7FEC794}" type="pres">
      <dgm:prSet presAssocID="{9295158E-0763-4655-AD0E-61686A560F58}" presName="sibTrans" presStyleLbl="sibTrans2D1" presStyleIdx="7" presStyleCnt="12"/>
      <dgm:spPr/>
      <dgm:t>
        <a:bodyPr/>
        <a:lstStyle/>
        <a:p>
          <a:pPr latinLnBrk="1"/>
          <a:endParaRPr lang="ko-KR" altLang="en-US"/>
        </a:p>
      </dgm:t>
    </dgm:pt>
    <dgm:pt modelId="{8B1C75E1-7041-42D5-B9C6-5010617EED63}" type="pres">
      <dgm:prSet presAssocID="{08DEE769-C02D-4CC8-9B60-2DCC463F5E67}" presName="child" presStyleLbl="alignAccFollowNode1" presStyleIdx="7" presStyleCnt="1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17B841-8C32-489A-AD0A-91CA8E3B4B83}" type="pres">
      <dgm:prSet presAssocID="{3D00A03B-2744-4DEE-A9C9-7787D56BB312}" presName="sibTrans" presStyleLbl="sibTrans2D1" presStyleIdx="8" presStyleCnt="12"/>
      <dgm:spPr/>
      <dgm:t>
        <a:bodyPr/>
        <a:lstStyle/>
        <a:p>
          <a:pPr latinLnBrk="1"/>
          <a:endParaRPr lang="ko-KR" altLang="en-US"/>
        </a:p>
      </dgm:t>
    </dgm:pt>
    <dgm:pt modelId="{41AA5AFF-FFB7-40DA-8C9C-E2984D774118}" type="pres">
      <dgm:prSet presAssocID="{5A7E33F1-7082-4BC5-9CAE-67209D249DB3}" presName="child" presStyleLbl="alignAccFollowNode1" presStyleIdx="8" presStyleCnt="1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037B310-F345-491A-ACBE-BF5798401699}" type="pres">
      <dgm:prSet presAssocID="{832CC786-0B5A-4F40-81E2-AACF1867D8D7}" presName="sibTrans" presStyleLbl="sibTrans2D1" presStyleIdx="9" presStyleCnt="12"/>
      <dgm:spPr/>
      <dgm:t>
        <a:bodyPr/>
        <a:lstStyle/>
        <a:p>
          <a:pPr latinLnBrk="1"/>
          <a:endParaRPr lang="ko-KR" altLang="en-US"/>
        </a:p>
      </dgm:t>
    </dgm:pt>
    <dgm:pt modelId="{2E2B6F23-457B-4F7E-BA95-7CC8D3CC8430}" type="pres">
      <dgm:prSet presAssocID="{E9C2061B-A4D6-4DC8-924E-A2CA365AD3D2}" presName="child" presStyleLbl="alignAccFollowNode1" presStyleIdx="9" presStyleCnt="1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EFF52EA-2D4D-4AD3-9F53-6B25191BD163}" type="pres">
      <dgm:prSet presAssocID="{EA587102-578B-46F3-8D9E-CEC48527A898}" presName="hSp" presStyleCnt="0"/>
      <dgm:spPr/>
    </dgm:pt>
    <dgm:pt modelId="{C057A87B-CF77-43C5-95EA-FF69715D34A3}" type="pres">
      <dgm:prSet presAssocID="{5CA89521-836B-470D-B51C-F8A4714D4EFF}" presName="vertFlow" presStyleCnt="0"/>
      <dgm:spPr/>
    </dgm:pt>
    <dgm:pt modelId="{DA50ACFD-2722-4D29-B376-5CF3C8F3EB41}" type="pres">
      <dgm:prSet presAssocID="{5CA89521-836B-470D-B51C-F8A4714D4EFF}" presName="header" presStyleLbl="node1" presStyleIdx="3" presStyleCnt="4"/>
      <dgm:spPr/>
      <dgm:t>
        <a:bodyPr rtlCol="0"/>
        <a:lstStyle/>
        <a:p>
          <a:pPr rtl="0"/>
          <a:endParaRPr lang="en-US"/>
        </a:p>
      </dgm:t>
    </dgm:pt>
    <dgm:pt modelId="{E31C91BC-3A8F-4AC7-8DBF-330AFF31351C}" type="pres">
      <dgm:prSet presAssocID="{525F31A2-90BB-4E18-B1F5-10D38B8099D9}" presName="parTrans" presStyleLbl="sibTrans2D1" presStyleIdx="10" presStyleCnt="12"/>
      <dgm:spPr/>
      <dgm:t>
        <a:bodyPr rtlCol="0"/>
        <a:lstStyle/>
        <a:p>
          <a:pPr rtl="0"/>
          <a:endParaRPr lang="en-US"/>
        </a:p>
      </dgm:t>
    </dgm:pt>
    <dgm:pt modelId="{AC28A259-E8AB-491C-9FF1-41516FA5BC71}" type="pres">
      <dgm:prSet presAssocID="{63746B76-9534-4F4F-B65B-B8A9AACC03F9}" presName="child" presStyleLbl="alignAccFollowNode1" presStyleIdx="10" presStyleCnt="12">
        <dgm:presLayoutVars>
          <dgm:chMax val="0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DF54C50F-225E-47E8-9EC4-AAA209AD28CA}" type="pres">
      <dgm:prSet presAssocID="{A9C1E709-4F9E-4AAB-BB7C-51A08921302E}" presName="sibTrans" presStyleLbl="sibTrans2D1" presStyleIdx="11" presStyleCnt="12"/>
      <dgm:spPr/>
      <dgm:t>
        <a:bodyPr rtlCol="0"/>
        <a:lstStyle/>
        <a:p>
          <a:pPr rtl="0"/>
          <a:endParaRPr lang="en-US"/>
        </a:p>
      </dgm:t>
    </dgm:pt>
    <dgm:pt modelId="{75889BA5-DC82-4D41-8983-B2EE794BC078}" type="pres">
      <dgm:prSet presAssocID="{5CB20C1A-D92D-4DED-BB1B-D113E2006C55}" presName="child" presStyleLbl="alignAccFollowNode1" presStyleIdx="11" presStyleCnt="12">
        <dgm:presLayoutVars>
          <dgm:chMax val="0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</dgm:ptLst>
  <dgm:cxnLst>
    <dgm:cxn modelId="{541426C5-B997-49AC-A1CD-ABBC86A85301}" type="presOf" srcId="{BD0F67B1-39E4-45ED-9534-FB8F89E8EEF6}" destId="{DDA5CBC7-AA05-481A-A03A-3964C1BBBB5A}" srcOrd="0" destOrd="0" presId="urn:microsoft.com/office/officeart/2005/8/layout/lProcess1"/>
    <dgm:cxn modelId="{D22C632F-8F8B-48FF-A898-48FD446A5F78}" srcId="{41E3B52E-71B8-4BD0-B1ED-D051FFB12506}" destId="{CAE20587-4D50-4B6B-A17D-199722D630E2}" srcOrd="2" destOrd="0" parTransId="{6CEBC692-6F9A-47B4-948E-5AEB8FCFD251}" sibTransId="{7656320D-CC13-4DD7-8A30-F9FDC84AC6F2}"/>
    <dgm:cxn modelId="{0F0D3551-AF94-422C-87FE-80E4E27CB025}" srcId="{C53CC6D8-DEFC-45FD-8207-E1ECCC27EA85}" destId="{41E3B52E-71B8-4BD0-B1ED-D051FFB12506}" srcOrd="1" destOrd="0" parTransId="{DA206B73-34B1-48E4-A513-9978853BF217}" sibTransId="{2436D701-8B79-4C2B-92A4-52BC1BA24775}"/>
    <dgm:cxn modelId="{AC32EC95-E874-4C4E-AF61-58E99EE59A51}" type="presOf" srcId="{C4FF5CFA-9CEF-4C34-984A-CC28F232798F}" destId="{459BBFF8-CE50-41AE-9B5E-F6026BBE4F45}" srcOrd="0" destOrd="0" presId="urn:microsoft.com/office/officeart/2005/8/layout/lProcess1"/>
    <dgm:cxn modelId="{EF5E21E6-CC69-47D7-95D8-FB2CCC23193D}" type="presOf" srcId="{E373698D-1356-47A7-A591-B72BFE77C3D1}" destId="{E7F7C4A8-2F3A-49BA-B2E4-CF48FCA5D8D8}" srcOrd="0" destOrd="0" presId="urn:microsoft.com/office/officeart/2005/8/layout/lProcess1"/>
    <dgm:cxn modelId="{9C706988-580C-4829-94E8-BE4491FF0228}" type="presOf" srcId="{995C4470-49EF-4BD9-B00A-AD612181AB58}" destId="{1B1F80F4-E9A5-4A99-A630-6548067B7CB5}" srcOrd="0" destOrd="0" presId="urn:microsoft.com/office/officeart/2005/8/layout/lProcess1"/>
    <dgm:cxn modelId="{414375C7-23B9-49F8-AEFD-1552E3E6888B}" type="presOf" srcId="{5CB20C1A-D92D-4DED-BB1B-D113E2006C55}" destId="{75889BA5-DC82-4D41-8983-B2EE794BC078}" srcOrd="0" destOrd="0" presId="urn:microsoft.com/office/officeart/2005/8/layout/lProcess1"/>
    <dgm:cxn modelId="{CAEA814D-FE9C-4BD3-8623-87D2E421CDED}" type="presOf" srcId="{525F31A2-90BB-4E18-B1F5-10D38B8099D9}" destId="{E31C91BC-3A8F-4AC7-8DBF-330AFF31351C}" srcOrd="0" destOrd="0" presId="urn:microsoft.com/office/officeart/2005/8/layout/lProcess1"/>
    <dgm:cxn modelId="{D2430375-0F29-4591-AAE4-CB3B30C4B793}" type="presOf" srcId="{EA587102-578B-46F3-8D9E-CEC48527A898}" destId="{67971461-EE07-4B5E-A0C3-A166C6559682}" srcOrd="0" destOrd="0" presId="urn:microsoft.com/office/officeart/2005/8/layout/lProcess1"/>
    <dgm:cxn modelId="{0A8B2FE3-F042-465F-99D7-86AE13A8198B}" srcId="{EA587102-578B-46F3-8D9E-CEC48527A898}" destId="{08DEE769-C02D-4CC8-9B60-2DCC463F5E67}" srcOrd="2" destOrd="0" parTransId="{EBDCE55F-A14D-45B3-BE71-684E2419261B}" sibTransId="{3D00A03B-2744-4DEE-A9C9-7787D56BB312}"/>
    <dgm:cxn modelId="{40E743FD-4072-4389-94B0-B65E89259C6B}" type="presOf" srcId="{5CBEC7DD-A25D-4956-9A65-6EA385F6FCB5}" destId="{F7AA6D3E-BCE0-4C06-B101-080DA85DCB01}" srcOrd="0" destOrd="0" presId="urn:microsoft.com/office/officeart/2005/8/layout/lProcess1"/>
    <dgm:cxn modelId="{D599675F-27FC-41CA-BEF8-608A26A25DB6}" type="presOf" srcId="{E9C2061B-A4D6-4DC8-924E-A2CA365AD3D2}" destId="{2E2B6F23-457B-4F7E-BA95-7CC8D3CC8430}" srcOrd="0" destOrd="0" presId="urn:microsoft.com/office/officeart/2005/8/layout/lProcess1"/>
    <dgm:cxn modelId="{5F55A28B-96EB-4565-9919-9E4BDE07F610}" type="presOf" srcId="{F342D04F-4D11-41CC-AB66-36041A902B44}" destId="{C8CE6287-76AA-46C4-B478-0F9183DE6118}" srcOrd="0" destOrd="0" presId="urn:microsoft.com/office/officeart/2005/8/layout/lProcess1"/>
    <dgm:cxn modelId="{0687A885-2354-4E9E-B313-4269283F0057}" srcId="{41E3B52E-71B8-4BD0-B1ED-D051FFB12506}" destId="{5CBEC7DD-A25D-4956-9A65-6EA385F6FCB5}" srcOrd="0" destOrd="0" parTransId="{F342D04F-4D11-41CC-AB66-36041A902B44}" sibTransId="{BD0F67B1-39E4-45ED-9534-FB8F89E8EEF6}"/>
    <dgm:cxn modelId="{F6742589-989F-4466-ABD8-B9A53946EFA3}" type="presOf" srcId="{038F6A6A-232A-44A4-9628-ADFA8F068F81}" destId="{C1386769-D313-4B62-9BE9-A84DD636105E}" srcOrd="0" destOrd="0" presId="urn:microsoft.com/office/officeart/2005/8/layout/lProcess1"/>
    <dgm:cxn modelId="{25B66A08-E57F-429F-A076-5691EC284D95}" type="presOf" srcId="{33BF0E2A-2B00-40A5-832E-FC800DCA5982}" destId="{73DBFA1A-3823-4209-9CD6-DBDD456F39FB}" srcOrd="0" destOrd="0" presId="urn:microsoft.com/office/officeart/2005/8/layout/lProcess1"/>
    <dgm:cxn modelId="{70C18AF9-2F24-4A50-9785-941DE7FE4B31}" type="presOf" srcId="{2B847D36-6E88-4DD3-AABD-579C99426233}" destId="{7CAEA63C-96B5-40D4-900F-409598FDB0C1}" srcOrd="0" destOrd="0" presId="urn:microsoft.com/office/officeart/2005/8/layout/lProcess1"/>
    <dgm:cxn modelId="{A7B8947C-EA6E-47DE-814B-A0994EFA8C28}" srcId="{C53CC6D8-DEFC-45FD-8207-E1ECCC27EA85}" destId="{EA587102-578B-46F3-8D9E-CEC48527A898}" srcOrd="2" destOrd="0" parTransId="{5B4D99EA-4A7D-4EFB-95FC-BCCF98693CA7}" sibTransId="{8D504E2C-8A70-4591-8ECD-4A886FADED33}"/>
    <dgm:cxn modelId="{713C9948-5FDE-4F71-B44B-5A4913428C1B}" type="presOf" srcId="{9295158E-0763-4655-AD0E-61686A560F58}" destId="{DAFAC073-6FE2-4A30-9AAC-85B8C7FEC794}" srcOrd="0" destOrd="0" presId="urn:microsoft.com/office/officeart/2005/8/layout/lProcess1"/>
    <dgm:cxn modelId="{262E5140-72C9-4D41-8506-9775BDBC5FCE}" type="presOf" srcId="{832CC786-0B5A-4F40-81E2-AACF1867D8D7}" destId="{3037B310-F345-491A-ACBE-BF5798401699}" srcOrd="0" destOrd="0" presId="urn:microsoft.com/office/officeart/2005/8/layout/lProcess1"/>
    <dgm:cxn modelId="{7F02F21A-BECD-4B8C-A0ED-2FD37CA7DF1B}" type="presOf" srcId="{A9C1E709-4F9E-4AAB-BB7C-51A08921302E}" destId="{DF54C50F-225E-47E8-9EC4-AAA209AD28CA}" srcOrd="0" destOrd="0" presId="urn:microsoft.com/office/officeart/2005/8/layout/lProcess1"/>
    <dgm:cxn modelId="{0FF6D2F7-E787-4B57-911C-090AA0CBD9AA}" type="presOf" srcId="{63746B76-9534-4F4F-B65B-B8A9AACC03F9}" destId="{AC28A259-E8AB-491C-9FF1-41516FA5BC71}" srcOrd="0" destOrd="0" presId="urn:microsoft.com/office/officeart/2005/8/layout/lProcess1"/>
    <dgm:cxn modelId="{B767AB03-F7F7-492B-8158-C75E1682A10F}" srcId="{EA587102-578B-46F3-8D9E-CEC48527A898}" destId="{15982A38-A73B-4943-B138-EA0EAB77BC29}" srcOrd="1" destOrd="0" parTransId="{7CBA4BA7-B8C9-4EC9-9C51-4E810224FE14}" sibTransId="{9295158E-0763-4655-AD0E-61686A560F58}"/>
    <dgm:cxn modelId="{354C8610-549B-401C-9347-3B27B2B9003D}" type="presOf" srcId="{08DEE769-C02D-4CC8-9B60-2DCC463F5E67}" destId="{8B1C75E1-7041-42D5-B9C6-5010617EED63}" srcOrd="0" destOrd="0" presId="urn:microsoft.com/office/officeart/2005/8/layout/lProcess1"/>
    <dgm:cxn modelId="{F0586601-9ACD-4FBD-BD5A-48D73FF14301}" type="presOf" srcId="{516A4DDC-76BD-494E-B503-625555CCBC4A}" destId="{9BBCF6CE-E750-48B6-B333-305BBB100737}" srcOrd="0" destOrd="0" presId="urn:microsoft.com/office/officeart/2005/8/layout/lProcess1"/>
    <dgm:cxn modelId="{3D0463AF-7294-459B-99FA-E24D0510B191}" type="presOf" srcId="{5A7E33F1-7082-4BC5-9CAE-67209D249DB3}" destId="{41AA5AFF-FFB7-40DA-8C9C-E2984D774118}" srcOrd="0" destOrd="0" presId="urn:microsoft.com/office/officeart/2005/8/layout/lProcess1"/>
    <dgm:cxn modelId="{710659EC-6706-425F-81BB-5F1E070F7D4D}" srcId="{516A4DDC-76BD-494E-B503-625555CCBC4A}" destId="{C4FF5CFA-9CEF-4C34-984A-CC28F232798F}" srcOrd="1" destOrd="0" parTransId="{92813948-C227-4EB2-8530-43003E3CB375}" sibTransId="{B551F8FA-E415-4EE1-BA68-D13E7D2E980B}"/>
    <dgm:cxn modelId="{B522739A-4DEE-43CF-9357-A84EF1EEE7ED}" srcId="{41E3B52E-71B8-4BD0-B1ED-D051FFB12506}" destId="{33BF0E2A-2B00-40A5-832E-FC800DCA5982}" srcOrd="1" destOrd="0" parTransId="{F8C31ED9-A2C0-4A09-A419-0AE9A44BB8DF}" sibTransId="{E373698D-1356-47A7-A591-B72BFE77C3D1}"/>
    <dgm:cxn modelId="{D1EB8A19-014C-42AE-9F8D-325E631D8FE9}" srcId="{5CA89521-836B-470D-B51C-F8A4714D4EFF}" destId="{5CB20C1A-D92D-4DED-BB1B-D113E2006C55}" srcOrd="1" destOrd="0" parTransId="{5ABE8E5F-26E3-4C88-A09C-44363B99D147}" sibTransId="{7BA6E93A-EC79-4425-BCAD-9518E06A22F9}"/>
    <dgm:cxn modelId="{E9F37477-3AD6-4837-8960-5B10CB920DF8}" srcId="{EA587102-578B-46F3-8D9E-CEC48527A898}" destId="{5A7E33F1-7082-4BC5-9CAE-67209D249DB3}" srcOrd="3" destOrd="0" parTransId="{0BAF7152-5E61-49AF-8B31-27278D08C198}" sibTransId="{832CC786-0B5A-4F40-81E2-AACF1867D8D7}"/>
    <dgm:cxn modelId="{6B045370-B4FF-427A-9929-461476AAE193}" srcId="{516A4DDC-76BD-494E-B503-625555CCBC4A}" destId="{CD410504-9F7F-47AE-B46E-CE985680360F}" srcOrd="0" destOrd="0" parTransId="{995C4470-49EF-4BD9-B00A-AD612181AB58}" sibTransId="{2B847D36-6E88-4DD3-AABD-579C99426233}"/>
    <dgm:cxn modelId="{0DC50B81-769A-4AC7-8C73-8EF8D8334AA1}" srcId="{EA587102-578B-46F3-8D9E-CEC48527A898}" destId="{038F6A6A-232A-44A4-9628-ADFA8F068F81}" srcOrd="0" destOrd="0" parTransId="{403B4542-B2F8-496D-BBEA-3A684B1106F9}" sibTransId="{ABE7D012-6867-48DA-AF76-FDB8ECBB944D}"/>
    <dgm:cxn modelId="{9AFC20F2-D5DD-455E-8266-96B58ABE2D49}" type="presOf" srcId="{CAE20587-4D50-4B6B-A17D-199722D630E2}" destId="{68423B8C-DD55-4C1A-86D3-87118415FFA7}" srcOrd="0" destOrd="0" presId="urn:microsoft.com/office/officeart/2005/8/layout/lProcess1"/>
    <dgm:cxn modelId="{6D853954-67EB-442C-9F5A-866B9247A562}" srcId="{C53CC6D8-DEFC-45FD-8207-E1ECCC27EA85}" destId="{5CA89521-836B-470D-B51C-F8A4714D4EFF}" srcOrd="3" destOrd="0" parTransId="{D7F37AAF-020D-463D-9735-A1336884A6AE}" sibTransId="{C27250CA-FF59-4A03-8472-477331DB98EB}"/>
    <dgm:cxn modelId="{21D2DE5E-6FA6-4538-B945-1698D4388C1D}" srcId="{EA587102-578B-46F3-8D9E-CEC48527A898}" destId="{E9C2061B-A4D6-4DC8-924E-A2CA365AD3D2}" srcOrd="4" destOrd="0" parTransId="{A51DE260-BEA0-4938-8BAD-7CCA70028D8B}" sibTransId="{C56EEFB3-D183-45CC-BFC9-FA8FF97A0A13}"/>
    <dgm:cxn modelId="{0E9367DA-F3C7-4672-A3E1-FDDD869E15C8}" type="presOf" srcId="{ABE7D012-6867-48DA-AF76-FDB8ECBB944D}" destId="{0C1CAC8B-CC80-49DA-9707-021AB163C55F}" srcOrd="0" destOrd="0" presId="urn:microsoft.com/office/officeart/2005/8/layout/lProcess1"/>
    <dgm:cxn modelId="{D8B46E14-EE50-493C-A469-7E70E63B953B}" type="presOf" srcId="{15982A38-A73B-4943-B138-EA0EAB77BC29}" destId="{2985E292-795D-4403-BD7F-3A17BE0B21A7}" srcOrd="0" destOrd="0" presId="urn:microsoft.com/office/officeart/2005/8/layout/lProcess1"/>
    <dgm:cxn modelId="{AEAE8CB6-1B26-4996-A549-ADEFF4BF9B7B}" type="presOf" srcId="{41E3B52E-71B8-4BD0-B1ED-D051FFB12506}" destId="{09ADE9CE-20B7-4A4E-BED6-D56E4ED1D855}" srcOrd="0" destOrd="0" presId="urn:microsoft.com/office/officeart/2005/8/layout/lProcess1"/>
    <dgm:cxn modelId="{7B595755-BE81-46A0-903D-004D1EF6EE33}" srcId="{C53CC6D8-DEFC-45FD-8207-E1ECCC27EA85}" destId="{516A4DDC-76BD-494E-B503-625555CCBC4A}" srcOrd="0" destOrd="0" parTransId="{133DE2D2-6278-469E-8A80-F71EA996A07A}" sibTransId="{AE4D7DCA-0B66-4207-B896-C721B2CB4C13}"/>
    <dgm:cxn modelId="{845540DD-E972-486A-BFC9-4397B8D5ED79}" type="presOf" srcId="{3D00A03B-2744-4DEE-A9C9-7787D56BB312}" destId="{1217B841-8C32-489A-AD0A-91CA8E3B4B83}" srcOrd="0" destOrd="0" presId="urn:microsoft.com/office/officeart/2005/8/layout/lProcess1"/>
    <dgm:cxn modelId="{3EF97A2F-4200-46E4-86EB-19980AD436FE}" type="presOf" srcId="{CD410504-9F7F-47AE-B46E-CE985680360F}" destId="{85447532-8740-4202-B6A5-AE63748B9291}" srcOrd="0" destOrd="0" presId="urn:microsoft.com/office/officeart/2005/8/layout/lProcess1"/>
    <dgm:cxn modelId="{73058351-9FAC-4F4F-A5FB-FC365EDF9D02}" type="presOf" srcId="{C53CC6D8-DEFC-45FD-8207-E1ECCC27EA85}" destId="{22D8E0AF-322E-4A8E-BC3C-6E9E9A51F58F}" srcOrd="0" destOrd="0" presId="urn:microsoft.com/office/officeart/2005/8/layout/lProcess1"/>
    <dgm:cxn modelId="{36634D94-C210-4DDC-A75A-FBCAAFC75039}" srcId="{5CA89521-836B-470D-B51C-F8A4714D4EFF}" destId="{63746B76-9534-4F4F-B65B-B8A9AACC03F9}" srcOrd="0" destOrd="0" parTransId="{525F31A2-90BB-4E18-B1F5-10D38B8099D9}" sibTransId="{A9C1E709-4F9E-4AAB-BB7C-51A08921302E}"/>
    <dgm:cxn modelId="{20E91086-4757-4CF3-9C35-102C5A4D0079}" type="presOf" srcId="{403B4542-B2F8-496D-BBEA-3A684B1106F9}" destId="{BF9CEF10-4726-4D20-AC2F-85DE706D0D00}" srcOrd="0" destOrd="0" presId="urn:microsoft.com/office/officeart/2005/8/layout/lProcess1"/>
    <dgm:cxn modelId="{E26EF37D-CA6A-40E6-84D5-4EA9B936B567}" type="presOf" srcId="{5CA89521-836B-470D-B51C-F8A4714D4EFF}" destId="{DA50ACFD-2722-4D29-B376-5CF3C8F3EB41}" srcOrd="0" destOrd="0" presId="urn:microsoft.com/office/officeart/2005/8/layout/lProcess1"/>
    <dgm:cxn modelId="{CC00200B-5AB6-421D-A39D-C942C3354FE4}" type="presParOf" srcId="{22D8E0AF-322E-4A8E-BC3C-6E9E9A51F58F}" destId="{B1443ED3-5E34-456D-8CD9-88B600EDA95F}" srcOrd="0" destOrd="0" presId="urn:microsoft.com/office/officeart/2005/8/layout/lProcess1"/>
    <dgm:cxn modelId="{D33AA10B-4ED8-4BB1-9C64-4F52A35D7099}" type="presParOf" srcId="{B1443ED3-5E34-456D-8CD9-88B600EDA95F}" destId="{9BBCF6CE-E750-48B6-B333-305BBB100737}" srcOrd="0" destOrd="0" presId="urn:microsoft.com/office/officeart/2005/8/layout/lProcess1"/>
    <dgm:cxn modelId="{9E37487A-7185-4A70-9AC4-9659B92F531E}" type="presParOf" srcId="{B1443ED3-5E34-456D-8CD9-88B600EDA95F}" destId="{1B1F80F4-E9A5-4A99-A630-6548067B7CB5}" srcOrd="1" destOrd="0" presId="urn:microsoft.com/office/officeart/2005/8/layout/lProcess1"/>
    <dgm:cxn modelId="{EC43FCD1-27D8-440E-8BDB-DEE2E8BB6D6F}" type="presParOf" srcId="{B1443ED3-5E34-456D-8CD9-88B600EDA95F}" destId="{85447532-8740-4202-B6A5-AE63748B9291}" srcOrd="2" destOrd="0" presId="urn:microsoft.com/office/officeart/2005/8/layout/lProcess1"/>
    <dgm:cxn modelId="{D24904BE-0B60-4FE2-92F3-00D00DBA80D1}" type="presParOf" srcId="{B1443ED3-5E34-456D-8CD9-88B600EDA95F}" destId="{7CAEA63C-96B5-40D4-900F-409598FDB0C1}" srcOrd="3" destOrd="0" presId="urn:microsoft.com/office/officeart/2005/8/layout/lProcess1"/>
    <dgm:cxn modelId="{A41D2E3D-00B4-4319-9EE2-BB46636841C7}" type="presParOf" srcId="{B1443ED3-5E34-456D-8CD9-88B600EDA95F}" destId="{459BBFF8-CE50-41AE-9B5E-F6026BBE4F45}" srcOrd="4" destOrd="0" presId="urn:microsoft.com/office/officeart/2005/8/layout/lProcess1"/>
    <dgm:cxn modelId="{C3EBA94B-E35F-4A89-987B-27047E6BDC25}" type="presParOf" srcId="{22D8E0AF-322E-4A8E-BC3C-6E9E9A51F58F}" destId="{8F2F3A22-7A2A-4EE4-9C5B-70F6E89B9064}" srcOrd="1" destOrd="0" presId="urn:microsoft.com/office/officeart/2005/8/layout/lProcess1"/>
    <dgm:cxn modelId="{73811368-B194-4A24-AD33-D7682C703338}" type="presParOf" srcId="{22D8E0AF-322E-4A8E-BC3C-6E9E9A51F58F}" destId="{734C3A16-72FA-42CA-BF15-F44513245016}" srcOrd="2" destOrd="0" presId="urn:microsoft.com/office/officeart/2005/8/layout/lProcess1"/>
    <dgm:cxn modelId="{CF11DF29-864F-46B6-AAB3-A5037CF8A0AD}" type="presParOf" srcId="{734C3A16-72FA-42CA-BF15-F44513245016}" destId="{09ADE9CE-20B7-4A4E-BED6-D56E4ED1D855}" srcOrd="0" destOrd="0" presId="urn:microsoft.com/office/officeart/2005/8/layout/lProcess1"/>
    <dgm:cxn modelId="{45BFDF97-7485-4BD3-9636-A42CF9DED933}" type="presParOf" srcId="{734C3A16-72FA-42CA-BF15-F44513245016}" destId="{C8CE6287-76AA-46C4-B478-0F9183DE6118}" srcOrd="1" destOrd="0" presId="urn:microsoft.com/office/officeart/2005/8/layout/lProcess1"/>
    <dgm:cxn modelId="{96337C59-FBC5-4280-848F-E1ABE955629C}" type="presParOf" srcId="{734C3A16-72FA-42CA-BF15-F44513245016}" destId="{F7AA6D3E-BCE0-4C06-B101-080DA85DCB01}" srcOrd="2" destOrd="0" presId="urn:microsoft.com/office/officeart/2005/8/layout/lProcess1"/>
    <dgm:cxn modelId="{02D7F229-EA09-4CF1-8A9A-9A5AAE90046C}" type="presParOf" srcId="{734C3A16-72FA-42CA-BF15-F44513245016}" destId="{DDA5CBC7-AA05-481A-A03A-3964C1BBBB5A}" srcOrd="3" destOrd="0" presId="urn:microsoft.com/office/officeart/2005/8/layout/lProcess1"/>
    <dgm:cxn modelId="{354586AA-7CE8-4586-9E66-2D688CB72C44}" type="presParOf" srcId="{734C3A16-72FA-42CA-BF15-F44513245016}" destId="{73DBFA1A-3823-4209-9CD6-DBDD456F39FB}" srcOrd="4" destOrd="0" presId="urn:microsoft.com/office/officeart/2005/8/layout/lProcess1"/>
    <dgm:cxn modelId="{90D43EC8-D059-4AA5-A590-3603C8F010A7}" type="presParOf" srcId="{734C3A16-72FA-42CA-BF15-F44513245016}" destId="{E7F7C4A8-2F3A-49BA-B2E4-CF48FCA5D8D8}" srcOrd="5" destOrd="0" presId="urn:microsoft.com/office/officeart/2005/8/layout/lProcess1"/>
    <dgm:cxn modelId="{35CDA84A-A070-48A2-86D3-246382CBFE34}" type="presParOf" srcId="{734C3A16-72FA-42CA-BF15-F44513245016}" destId="{68423B8C-DD55-4C1A-86D3-87118415FFA7}" srcOrd="6" destOrd="0" presId="urn:microsoft.com/office/officeart/2005/8/layout/lProcess1"/>
    <dgm:cxn modelId="{45D49A7A-3664-4AB2-B3A5-3D21008896A6}" type="presParOf" srcId="{22D8E0AF-322E-4A8E-BC3C-6E9E9A51F58F}" destId="{D5E79C7E-BA4F-41B5-AEAD-7D11CABDB66C}" srcOrd="3" destOrd="0" presId="urn:microsoft.com/office/officeart/2005/8/layout/lProcess1"/>
    <dgm:cxn modelId="{42D72CBF-2A51-4316-9C5E-92655A902468}" type="presParOf" srcId="{22D8E0AF-322E-4A8E-BC3C-6E9E9A51F58F}" destId="{96EC6E5F-616C-4A0E-8B47-23C2DB360B15}" srcOrd="4" destOrd="0" presId="urn:microsoft.com/office/officeart/2005/8/layout/lProcess1"/>
    <dgm:cxn modelId="{2EBB2F01-0952-416C-8D61-9CBBA685F51F}" type="presParOf" srcId="{96EC6E5F-616C-4A0E-8B47-23C2DB360B15}" destId="{67971461-EE07-4B5E-A0C3-A166C6559682}" srcOrd="0" destOrd="0" presId="urn:microsoft.com/office/officeart/2005/8/layout/lProcess1"/>
    <dgm:cxn modelId="{164E6B8A-ACC8-4A59-8C34-C15E679A8503}" type="presParOf" srcId="{96EC6E5F-616C-4A0E-8B47-23C2DB360B15}" destId="{BF9CEF10-4726-4D20-AC2F-85DE706D0D00}" srcOrd="1" destOrd="0" presId="urn:microsoft.com/office/officeart/2005/8/layout/lProcess1"/>
    <dgm:cxn modelId="{E7DA4B73-0D72-4516-ADC6-ED952C9FE81E}" type="presParOf" srcId="{96EC6E5F-616C-4A0E-8B47-23C2DB360B15}" destId="{C1386769-D313-4B62-9BE9-A84DD636105E}" srcOrd="2" destOrd="0" presId="urn:microsoft.com/office/officeart/2005/8/layout/lProcess1"/>
    <dgm:cxn modelId="{CB17923D-0FE4-4A68-ABA5-C8706398FB8F}" type="presParOf" srcId="{96EC6E5F-616C-4A0E-8B47-23C2DB360B15}" destId="{0C1CAC8B-CC80-49DA-9707-021AB163C55F}" srcOrd="3" destOrd="0" presId="urn:microsoft.com/office/officeart/2005/8/layout/lProcess1"/>
    <dgm:cxn modelId="{03D18F74-62DE-46FC-BDC3-F46D4C5A4C7A}" type="presParOf" srcId="{96EC6E5F-616C-4A0E-8B47-23C2DB360B15}" destId="{2985E292-795D-4403-BD7F-3A17BE0B21A7}" srcOrd="4" destOrd="0" presId="urn:microsoft.com/office/officeart/2005/8/layout/lProcess1"/>
    <dgm:cxn modelId="{1555F8AF-C55F-4C74-B5B8-01C0DB42CB51}" type="presParOf" srcId="{96EC6E5F-616C-4A0E-8B47-23C2DB360B15}" destId="{DAFAC073-6FE2-4A30-9AAC-85B8C7FEC794}" srcOrd="5" destOrd="0" presId="urn:microsoft.com/office/officeart/2005/8/layout/lProcess1"/>
    <dgm:cxn modelId="{19AF2A0C-1E34-490E-8C91-4318A731D2F9}" type="presParOf" srcId="{96EC6E5F-616C-4A0E-8B47-23C2DB360B15}" destId="{8B1C75E1-7041-42D5-B9C6-5010617EED63}" srcOrd="6" destOrd="0" presId="urn:microsoft.com/office/officeart/2005/8/layout/lProcess1"/>
    <dgm:cxn modelId="{38B53AAB-A09A-4B8A-848B-BEF5C3EBB7B9}" type="presParOf" srcId="{96EC6E5F-616C-4A0E-8B47-23C2DB360B15}" destId="{1217B841-8C32-489A-AD0A-91CA8E3B4B83}" srcOrd="7" destOrd="0" presId="urn:microsoft.com/office/officeart/2005/8/layout/lProcess1"/>
    <dgm:cxn modelId="{B700362A-F2BC-472A-BFBD-B8EE4F3AB68C}" type="presParOf" srcId="{96EC6E5F-616C-4A0E-8B47-23C2DB360B15}" destId="{41AA5AFF-FFB7-40DA-8C9C-E2984D774118}" srcOrd="8" destOrd="0" presId="urn:microsoft.com/office/officeart/2005/8/layout/lProcess1"/>
    <dgm:cxn modelId="{2BCAEB07-FFC7-4768-9615-2566F84D3EBA}" type="presParOf" srcId="{96EC6E5F-616C-4A0E-8B47-23C2DB360B15}" destId="{3037B310-F345-491A-ACBE-BF5798401699}" srcOrd="9" destOrd="0" presId="urn:microsoft.com/office/officeart/2005/8/layout/lProcess1"/>
    <dgm:cxn modelId="{4947F08C-855C-4375-9B7B-CEB230EF86F2}" type="presParOf" srcId="{96EC6E5F-616C-4A0E-8B47-23C2DB360B15}" destId="{2E2B6F23-457B-4F7E-BA95-7CC8D3CC8430}" srcOrd="10" destOrd="0" presId="urn:microsoft.com/office/officeart/2005/8/layout/lProcess1"/>
    <dgm:cxn modelId="{0928E017-990D-49BC-A3BB-E762A7BB9C64}" type="presParOf" srcId="{22D8E0AF-322E-4A8E-BC3C-6E9E9A51F58F}" destId="{AEFF52EA-2D4D-4AD3-9F53-6B25191BD163}" srcOrd="5" destOrd="0" presId="urn:microsoft.com/office/officeart/2005/8/layout/lProcess1"/>
    <dgm:cxn modelId="{60AF69CC-E2C4-42C6-A765-A2C5CFC4AEC2}" type="presParOf" srcId="{22D8E0AF-322E-4A8E-BC3C-6E9E9A51F58F}" destId="{C057A87B-CF77-43C5-95EA-FF69715D34A3}" srcOrd="6" destOrd="0" presId="urn:microsoft.com/office/officeart/2005/8/layout/lProcess1"/>
    <dgm:cxn modelId="{3D5AEDB5-C877-49C4-8CE7-CBF70D35C8CE}" type="presParOf" srcId="{C057A87B-CF77-43C5-95EA-FF69715D34A3}" destId="{DA50ACFD-2722-4D29-B376-5CF3C8F3EB41}" srcOrd="0" destOrd="0" presId="urn:microsoft.com/office/officeart/2005/8/layout/lProcess1"/>
    <dgm:cxn modelId="{E452C909-B0C8-4180-B558-4C1214228CD0}" type="presParOf" srcId="{C057A87B-CF77-43C5-95EA-FF69715D34A3}" destId="{E31C91BC-3A8F-4AC7-8DBF-330AFF31351C}" srcOrd="1" destOrd="0" presId="urn:microsoft.com/office/officeart/2005/8/layout/lProcess1"/>
    <dgm:cxn modelId="{0E7938F4-0647-4FB9-90EA-66B6E55CAC2A}" type="presParOf" srcId="{C057A87B-CF77-43C5-95EA-FF69715D34A3}" destId="{AC28A259-E8AB-491C-9FF1-41516FA5BC71}" srcOrd="2" destOrd="0" presId="urn:microsoft.com/office/officeart/2005/8/layout/lProcess1"/>
    <dgm:cxn modelId="{741FCA68-4C0B-42FC-B615-6EEC3933E3E2}" type="presParOf" srcId="{C057A87B-CF77-43C5-95EA-FF69715D34A3}" destId="{DF54C50F-225E-47E8-9EC4-AAA209AD28CA}" srcOrd="3" destOrd="0" presId="urn:microsoft.com/office/officeart/2005/8/layout/lProcess1"/>
    <dgm:cxn modelId="{DC82132B-6DDE-430C-A8AF-A5A6FF26F739}" type="presParOf" srcId="{C057A87B-CF77-43C5-95EA-FF69715D34A3}" destId="{75889BA5-DC82-4D41-8983-B2EE794BC078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CF6CE-E750-48B6-B333-305BBB100737}">
      <dsp:nvSpPr>
        <dsp:cNvPr id="0" name=""/>
        <dsp:cNvSpPr/>
      </dsp:nvSpPr>
      <dsp:spPr>
        <a:xfrm>
          <a:off x="4095" y="131266"/>
          <a:ext cx="2066925" cy="516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rtlCol="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기초</a:t>
          </a:r>
          <a:endParaRPr lang="ko-KR" altLang="en-US" sz="2100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19230" y="146401"/>
        <a:ext cx="2036655" cy="486461"/>
      </dsp:txXfrm>
    </dsp:sp>
    <dsp:sp modelId="{1B1F80F4-E9A5-4A99-A630-6548067B7CB5}">
      <dsp:nvSpPr>
        <dsp:cNvPr id="0" name=""/>
        <dsp:cNvSpPr/>
      </dsp:nvSpPr>
      <dsp:spPr>
        <a:xfrm rot="5400000">
          <a:off x="992344" y="693211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447532-8740-4202-B6A5-AE63748B9291}">
      <dsp:nvSpPr>
        <dsp:cNvPr id="0" name=""/>
        <dsp:cNvSpPr/>
      </dsp:nvSpPr>
      <dsp:spPr>
        <a:xfrm>
          <a:off x="4095" y="828853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rtlCol="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머신 러닝이란</a:t>
          </a:r>
          <a:r>
            <a:rPr lang="en-US" altLang="ko-KR" sz="13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?</a:t>
          </a:r>
          <a:endParaRPr lang="ko-KR" altLang="en-US" sz="1300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19230" y="843988"/>
        <a:ext cx="2036655" cy="486461"/>
      </dsp:txXfrm>
    </dsp:sp>
    <dsp:sp modelId="{7CAEA63C-96B5-40D4-900F-409598FDB0C1}">
      <dsp:nvSpPr>
        <dsp:cNvPr id="0" name=""/>
        <dsp:cNvSpPr/>
      </dsp:nvSpPr>
      <dsp:spPr>
        <a:xfrm rot="5400000">
          <a:off x="992344" y="1390798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9BBFF8-CE50-41AE-9B5E-F6026BBE4F45}">
      <dsp:nvSpPr>
        <dsp:cNvPr id="0" name=""/>
        <dsp:cNvSpPr/>
      </dsp:nvSpPr>
      <dsp:spPr>
        <a:xfrm>
          <a:off x="4095" y="1526440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머신 러닝 예시로 보는 </a:t>
          </a:r>
          <a:endParaRPr lang="en-US" altLang="ko-KR" sz="1200" kern="1200" noProof="0" dirty="0" smtClean="0">
            <a:latin typeface="malgun gothic" panose="020B0503020000020004" pitchFamily="50" charset="-127"/>
            <a:ea typeface="malgun gothic" panose="020B0503020000020004" pitchFamily="50" charset="-127"/>
          </a:endParaRPr>
        </a:p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사용 이유</a:t>
          </a:r>
          <a:endParaRPr lang="ko-KR" altLang="en-US" sz="1200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19230" y="1541575"/>
        <a:ext cx="2036655" cy="486461"/>
      </dsp:txXfrm>
    </dsp:sp>
    <dsp:sp modelId="{09ADE9CE-20B7-4A4E-BED6-D56E4ED1D855}">
      <dsp:nvSpPr>
        <dsp:cNvPr id="0" name=""/>
        <dsp:cNvSpPr/>
      </dsp:nvSpPr>
      <dsp:spPr>
        <a:xfrm>
          <a:off x="2360390" y="131266"/>
          <a:ext cx="2066925" cy="516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rtlCol="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종류</a:t>
          </a:r>
          <a:endParaRPr lang="ko-KR" altLang="en-US" sz="2100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2375525" y="146401"/>
        <a:ext cx="2036655" cy="486461"/>
      </dsp:txXfrm>
    </dsp:sp>
    <dsp:sp modelId="{C8CE6287-76AA-46C4-B478-0F9183DE6118}">
      <dsp:nvSpPr>
        <dsp:cNvPr id="0" name=""/>
        <dsp:cNvSpPr/>
      </dsp:nvSpPr>
      <dsp:spPr>
        <a:xfrm rot="5400000">
          <a:off x="3348638" y="693211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AA6D3E-BCE0-4C06-B101-080DA85DCB01}">
      <dsp:nvSpPr>
        <dsp:cNvPr id="0" name=""/>
        <dsp:cNvSpPr/>
      </dsp:nvSpPr>
      <dsp:spPr>
        <a:xfrm>
          <a:off x="2360390" y="828853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rtlCol="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noProof="0" dirty="0" err="1" smtClean="0">
              <a:latin typeface="malgun gothic" panose="020B0503020000020004" pitchFamily="50" charset="-127"/>
              <a:ea typeface="malgun gothic" panose="020B0503020000020004" pitchFamily="50" charset="-127"/>
            </a:rPr>
            <a:t>비지도〮준지도〮지도</a:t>
          </a:r>
          <a:r>
            <a:rPr lang="ko-KR" altLang="en-US" sz="13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 학습</a:t>
          </a:r>
          <a:endParaRPr lang="ko-KR" altLang="en-US" sz="1300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2375525" y="843988"/>
        <a:ext cx="2036655" cy="486461"/>
      </dsp:txXfrm>
    </dsp:sp>
    <dsp:sp modelId="{DDA5CBC7-AA05-481A-A03A-3964C1BBBB5A}">
      <dsp:nvSpPr>
        <dsp:cNvPr id="0" name=""/>
        <dsp:cNvSpPr/>
      </dsp:nvSpPr>
      <dsp:spPr>
        <a:xfrm rot="5400000">
          <a:off x="3348638" y="1390798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DBFA1A-3823-4209-9CD6-DBDD456F39FB}">
      <dsp:nvSpPr>
        <dsp:cNvPr id="0" name=""/>
        <dsp:cNvSpPr/>
      </dsp:nvSpPr>
      <dsp:spPr>
        <a:xfrm>
          <a:off x="2360390" y="1526440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rtlCol="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noProof="0" dirty="0" err="1" smtClean="0">
              <a:latin typeface="malgun gothic" panose="020B0503020000020004" pitchFamily="50" charset="-127"/>
              <a:ea typeface="malgun gothic" panose="020B0503020000020004" pitchFamily="50" charset="-127"/>
            </a:rPr>
            <a:t>배치〮온라인</a:t>
          </a:r>
          <a:r>
            <a:rPr lang="ko-KR" altLang="en-US" sz="13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 학습</a:t>
          </a:r>
          <a:endParaRPr lang="ko-KR" altLang="en-US" sz="1300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2375525" y="1541575"/>
        <a:ext cx="2036655" cy="486461"/>
      </dsp:txXfrm>
    </dsp:sp>
    <dsp:sp modelId="{E7F7C4A8-2F3A-49BA-B2E4-CF48FCA5D8D8}">
      <dsp:nvSpPr>
        <dsp:cNvPr id="0" name=""/>
        <dsp:cNvSpPr/>
      </dsp:nvSpPr>
      <dsp:spPr>
        <a:xfrm rot="5400000">
          <a:off x="3348638" y="2088386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423B8C-DD55-4C1A-86D3-87118415FFA7}">
      <dsp:nvSpPr>
        <dsp:cNvPr id="0" name=""/>
        <dsp:cNvSpPr/>
      </dsp:nvSpPr>
      <dsp:spPr>
        <a:xfrm>
          <a:off x="2360390" y="2224027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rtlCol="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사례 </a:t>
          </a:r>
          <a:r>
            <a:rPr lang="ko-KR" altLang="en-US" sz="1300" kern="1200" noProof="0" dirty="0" err="1" smtClean="0">
              <a:latin typeface="malgun gothic" panose="020B0503020000020004" pitchFamily="50" charset="-127"/>
              <a:ea typeface="malgun gothic" panose="020B0503020000020004" pitchFamily="50" charset="-127"/>
            </a:rPr>
            <a:t>기반〮모델</a:t>
          </a:r>
          <a:r>
            <a:rPr lang="ko-KR" altLang="en-US" sz="13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 기반 학습</a:t>
          </a:r>
          <a:endParaRPr lang="ko-KR" altLang="en-US" sz="1300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2375525" y="2239162"/>
        <a:ext cx="2036655" cy="486461"/>
      </dsp:txXfrm>
    </dsp:sp>
    <dsp:sp modelId="{67971461-EE07-4B5E-A0C3-A166C6559682}">
      <dsp:nvSpPr>
        <dsp:cNvPr id="0" name=""/>
        <dsp:cNvSpPr/>
      </dsp:nvSpPr>
      <dsp:spPr>
        <a:xfrm>
          <a:off x="4716684" y="131266"/>
          <a:ext cx="2066925" cy="516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rtlCol="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주요 도전 과제</a:t>
          </a:r>
          <a:endParaRPr lang="ko-KR" altLang="en-US" sz="2100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4731819" y="146401"/>
        <a:ext cx="2036655" cy="486461"/>
      </dsp:txXfrm>
    </dsp:sp>
    <dsp:sp modelId="{BF9CEF10-4726-4D20-AC2F-85DE706D0D00}">
      <dsp:nvSpPr>
        <dsp:cNvPr id="0" name=""/>
        <dsp:cNvSpPr/>
      </dsp:nvSpPr>
      <dsp:spPr>
        <a:xfrm rot="5400000">
          <a:off x="5704933" y="693211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386769-D313-4B62-9BE9-A84DD636105E}">
      <dsp:nvSpPr>
        <dsp:cNvPr id="0" name=""/>
        <dsp:cNvSpPr/>
      </dsp:nvSpPr>
      <dsp:spPr>
        <a:xfrm>
          <a:off x="4716684" y="828853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000" baseline="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충분하지 않는 양의 </a:t>
          </a:r>
          <a:endParaRPr lang="en-US" altLang="ko-KR" sz="1200" kern="1000" baseline="0" noProof="0" dirty="0" smtClean="0">
            <a:latin typeface="malgun gothic" panose="020B0503020000020004" pitchFamily="50" charset="-127"/>
            <a:ea typeface="malgun gothic" panose="020B0503020000020004" pitchFamily="50" charset="-127"/>
          </a:endParaRPr>
        </a:p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000" baseline="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훈련 데이터</a:t>
          </a:r>
          <a:endParaRPr lang="ko-KR" altLang="en-US" sz="1200" kern="1000" baseline="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4731819" y="843988"/>
        <a:ext cx="2036655" cy="486461"/>
      </dsp:txXfrm>
    </dsp:sp>
    <dsp:sp modelId="{0C1CAC8B-CC80-49DA-9707-021AB163C55F}">
      <dsp:nvSpPr>
        <dsp:cNvPr id="0" name=""/>
        <dsp:cNvSpPr/>
      </dsp:nvSpPr>
      <dsp:spPr>
        <a:xfrm rot="5400000">
          <a:off x="5704933" y="1390798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85E292-795D-4403-BD7F-3A17BE0B21A7}">
      <dsp:nvSpPr>
        <dsp:cNvPr id="0" name=""/>
        <dsp:cNvSpPr/>
      </dsp:nvSpPr>
      <dsp:spPr>
        <a:xfrm>
          <a:off x="4716684" y="1526440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rtlCol="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대표성 없는 훈련 데이터</a:t>
          </a:r>
          <a:endParaRPr lang="ko-KR" altLang="en-US" sz="1300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4731819" y="1541575"/>
        <a:ext cx="2036655" cy="486461"/>
      </dsp:txXfrm>
    </dsp:sp>
    <dsp:sp modelId="{DAFAC073-6FE2-4A30-9AAC-85B8C7FEC794}">
      <dsp:nvSpPr>
        <dsp:cNvPr id="0" name=""/>
        <dsp:cNvSpPr/>
      </dsp:nvSpPr>
      <dsp:spPr>
        <a:xfrm rot="5400000">
          <a:off x="5704933" y="2088386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1C75E1-7041-42D5-B9C6-5010617EED63}">
      <dsp:nvSpPr>
        <dsp:cNvPr id="0" name=""/>
        <dsp:cNvSpPr/>
      </dsp:nvSpPr>
      <dsp:spPr>
        <a:xfrm>
          <a:off x="4716684" y="2224027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rtlCol="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낮은 품질의 데이터</a:t>
          </a:r>
          <a:endParaRPr lang="ko-KR" altLang="en-US" sz="1300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4731819" y="2239162"/>
        <a:ext cx="2036655" cy="486461"/>
      </dsp:txXfrm>
    </dsp:sp>
    <dsp:sp modelId="{1217B841-8C32-489A-AD0A-91CA8E3B4B83}">
      <dsp:nvSpPr>
        <dsp:cNvPr id="0" name=""/>
        <dsp:cNvSpPr/>
      </dsp:nvSpPr>
      <dsp:spPr>
        <a:xfrm rot="5400000">
          <a:off x="5704933" y="2785973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AA5AFF-FFB7-40DA-8C9C-E2984D774118}">
      <dsp:nvSpPr>
        <dsp:cNvPr id="0" name=""/>
        <dsp:cNvSpPr/>
      </dsp:nvSpPr>
      <dsp:spPr>
        <a:xfrm>
          <a:off x="4716684" y="2921615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rtlCol="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관련성 없는 특성</a:t>
          </a:r>
          <a:endParaRPr lang="ko-KR" altLang="en-US" sz="1300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4731819" y="2936750"/>
        <a:ext cx="2036655" cy="486461"/>
      </dsp:txXfrm>
    </dsp:sp>
    <dsp:sp modelId="{3037B310-F345-491A-ACBE-BF5798401699}">
      <dsp:nvSpPr>
        <dsp:cNvPr id="0" name=""/>
        <dsp:cNvSpPr/>
      </dsp:nvSpPr>
      <dsp:spPr>
        <a:xfrm rot="5400000">
          <a:off x="5704933" y="3483560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2B6F23-457B-4F7E-BA95-7CC8D3CC8430}">
      <dsp:nvSpPr>
        <dsp:cNvPr id="0" name=""/>
        <dsp:cNvSpPr/>
      </dsp:nvSpPr>
      <dsp:spPr>
        <a:xfrm>
          <a:off x="4716684" y="3619202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rtlCol="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훈련 데이터 </a:t>
          </a:r>
          <a:r>
            <a:rPr lang="ko-KR" altLang="en-US" sz="1300" kern="1200" noProof="0" dirty="0" err="1" smtClean="0">
              <a:latin typeface="malgun gothic" panose="020B0503020000020004" pitchFamily="50" charset="-127"/>
              <a:ea typeface="malgun gothic" panose="020B0503020000020004" pitchFamily="50" charset="-127"/>
            </a:rPr>
            <a:t>과대〮과소적합</a:t>
          </a:r>
          <a:endParaRPr lang="ko-KR" altLang="en-US" sz="1300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4731819" y="3634337"/>
        <a:ext cx="2036655" cy="486461"/>
      </dsp:txXfrm>
    </dsp:sp>
    <dsp:sp modelId="{DA50ACFD-2722-4D29-B376-5CF3C8F3EB41}">
      <dsp:nvSpPr>
        <dsp:cNvPr id="0" name=""/>
        <dsp:cNvSpPr/>
      </dsp:nvSpPr>
      <dsp:spPr>
        <a:xfrm>
          <a:off x="7072979" y="131266"/>
          <a:ext cx="2066925" cy="516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rtlCol="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테스트와 검증</a:t>
          </a:r>
          <a:endParaRPr lang="ko-KR" altLang="en-US" sz="2100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7088114" y="146401"/>
        <a:ext cx="2036655" cy="486461"/>
      </dsp:txXfrm>
    </dsp:sp>
    <dsp:sp modelId="{E31C91BC-3A8F-4AC7-8DBF-330AFF31351C}">
      <dsp:nvSpPr>
        <dsp:cNvPr id="0" name=""/>
        <dsp:cNvSpPr/>
      </dsp:nvSpPr>
      <dsp:spPr>
        <a:xfrm rot="5400000">
          <a:off x="8061227" y="693211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28A259-E8AB-491C-9FF1-41516FA5BC71}">
      <dsp:nvSpPr>
        <dsp:cNvPr id="0" name=""/>
        <dsp:cNvSpPr/>
      </dsp:nvSpPr>
      <dsp:spPr>
        <a:xfrm>
          <a:off x="7072979" y="828853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noProof="0" dirty="0" err="1" smtClean="0">
              <a:latin typeface="malgun gothic" panose="020B0503020000020004" pitchFamily="50" charset="-127"/>
              <a:ea typeface="malgun gothic" panose="020B0503020000020004" pitchFamily="50" charset="-127"/>
            </a:rPr>
            <a:t>하이퍼파라미터</a:t>
          </a:r>
          <a:r>
            <a:rPr lang="ko-KR" altLang="en-US" sz="12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 튜닝과 </a:t>
          </a:r>
          <a:endParaRPr lang="en-US" altLang="ko-KR" sz="1200" kern="1200" noProof="0" dirty="0" smtClean="0">
            <a:latin typeface="malgun gothic" panose="020B0503020000020004" pitchFamily="50" charset="-127"/>
            <a:ea typeface="malgun gothic" panose="020B0503020000020004" pitchFamily="50" charset="-127"/>
          </a:endParaRPr>
        </a:p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모델 선택</a:t>
          </a:r>
          <a:endParaRPr lang="ko-KR" altLang="en-US" sz="1200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7088114" y="843988"/>
        <a:ext cx="2036655" cy="486461"/>
      </dsp:txXfrm>
    </dsp:sp>
    <dsp:sp modelId="{DF54C50F-225E-47E8-9EC4-AAA209AD28CA}">
      <dsp:nvSpPr>
        <dsp:cNvPr id="0" name=""/>
        <dsp:cNvSpPr/>
      </dsp:nvSpPr>
      <dsp:spPr>
        <a:xfrm rot="5400000">
          <a:off x="8061227" y="1390798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889BA5-DC82-4D41-8983-B2EE794BC078}">
      <dsp:nvSpPr>
        <dsp:cNvPr id="0" name=""/>
        <dsp:cNvSpPr/>
      </dsp:nvSpPr>
      <dsp:spPr>
        <a:xfrm>
          <a:off x="7072979" y="1526440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rtlCol="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데이터 불일치</a:t>
          </a:r>
          <a:endParaRPr lang="ko-KR" altLang="en-US" sz="1300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7088114" y="1541575"/>
        <a:ext cx="2036655" cy="486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50A38848-325C-4585-A576-0C2D9484DE11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2021-07-02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en-US" altLang="ko-KR">
                <a:latin typeface="malgun gothic" panose="020B0503020000020004" pitchFamily="50" charset="-127"/>
                <a:ea typeface="malgun gothic" panose="020B0503020000020004" pitchFamily="50" charset="-127"/>
              </a:rPr>
              <a:pPr algn="r" rtl="0"/>
              <a:t>‹#›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B34C70B-81DE-478B-BC68-391D7A2B171D}" type="datetime1">
              <a:rPr lang="ko-KR" altLang="en-US" smtClean="0"/>
              <a:pPr/>
              <a:t>2021-07-02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EE2CF44-2B13-41B4-A334-1CDF534EEBB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안녕하세요 머신 러닝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강을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맡게된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소프트웨어학과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18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학번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김동환입니다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머신 러닝에 대해서 미리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접해보신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분들도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계실꺼고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아닌분도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계실겁니다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내용 설명적인 부분이 많아서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루즈해질수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있는 경향이 있지만 최대한 재미있게 설명을 드리도록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또한 저희가 배울 때 예시를 들어 설명을 하면은 이해하기 쉬운 부분이 많으므로 저희가 사용하는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핸즈온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머신러닝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책에 있는 예시를 이용해 설명해드리겠습니다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084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메일이 계속 차단되면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스팸측에서도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다른 단어로 대체하여 보내기 시작할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결론적으로 이렇게 되면 영원히 새로운 규칙을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작성해야합니다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하지만 머신 러닝 알고리즘은 스스로 자동화를 하여 별도의 작업을 하지 않아도 자동으로 새로운 특정 단어를 스팸으로 분류할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여기서 새로운 단어에서 예상치 못한 것들이 나올 수 있고 이것을 통해 우리는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배울수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이를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마이닝이라고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7631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이제 머신 러닝 사용 이유를 살펴봅시다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전통적인 방식의 단점과 머신 러닝의 장점을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살펴보자면은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이렇습니다</a:t>
            </a: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0350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머신 러닝 종류에 대해서는 굉장히 많은 것들이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바로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다음장에서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살펴보도록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0827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사람의 감독하에 훈련하는 것인지 그렇지 않은 것인지에 따라서 지도 비지도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준지도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강화 학습이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실시간으로 점진적인 학습을 하는지 아닌지에 대해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배치학습과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온라인 학습이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단순하게 알고있는 데이터 포인트와 새 데이터 포인트를 비교하는 것인지 아니면 과학자들이 하는 것처럼 훈련 데이터 셋에서 패턴을 발견하여 예측 모델을 만드는지에 대해 사례 기반 학습과 모델 기반 학습이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52403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바로 사람의 감독하에 훈련하는 것인지 그렇지 않은 것인지 들어가보겠습니다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8584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지도 학습은 알고리즘에 주입하는 훈련 데이터에 레이블이라는 원하는 답이 포함되어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분류가 전형적인 지도 학습이며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스팸 필터가 좋은 예입니다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새로운 메일이 들어왔을 때 스팸인지 아닌지 구분을 해야합니다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분류하기 전에 미리 많은 메일 샘플과 소속 정보로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훈련되어야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하며 어떻게 새 메일을 분류할지 학습해야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그러면 아까 새로운 메일이 들어왔을 때 스팸인지 아닌지 분류할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1193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지도 학습 중에서 가장 중요한 지도 학습 알고리즘들이 있는데 다른 강에서 다 다루는 내용들입니다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4428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비지도 학습은 말 그대로 훈련 데이터에 레이블이 없어 시스템이 아무런 도움 없이 학습을 해야하는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바로 예시로 알아보겠습니다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9229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블로그 방문자를 예로 들어보겠습니다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블로그 방문자에 대한 데이터가 많이 있고 비슷한 방문자들을 그룹으로 묶기 위해 군집 알고리즘을 적용하려고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하지만 방문자가 어떤 그룹에 속하는지 알고리즘에 알려줄 수 있는 데이터 포인트가 없어서 알고리즘이 스스로 방문자 사이의 연결고리를 찾는다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맛집을 검색해서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왔다던지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초밥을 검색해서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왔다던지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기타 등등 검색으로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찾아온다던지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여러 방면의 검색으로 찾아온 방문자가 많을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가장 유사한 그룹을 계속 병합하여 그룹 계층을 만들어 가는 계층 군집 알고리즘을 사용하면 각 그룹을 더 작은 그룹으로 세분화 할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그러면 각 그룹에 맞춰 블로그에 글을 쓰는데 도움이 될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53122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또 하나의 중요한 비지도 학습은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이상치 탐지입니다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예를 들어 부정 거래를 막기 위해 이상한 신용카드 거래를 감지하고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제조 결함을 잡아내고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학습 알고리즘에 주입하기 전에 데이터셋에서 이상한 값을 자동으로 제거하는 것 등입니다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그다음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새로운 샘플을 보고 정상데이터인지 혹은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이상치인지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판단합니다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매우 비슷한 작업으로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특이치 탐지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가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훈련 세트에 있는 모든 샘플과 달라 보이는 새로운 샘플을 탐지하는 것이 목적입니다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알고리즘으로 감지하고 싶은 모든 샘플을 제거한 매우 ‘깨끗한’ 훈련 세트가 필요하다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예로 강아지 사진 수천 장이 있고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그중에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1%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가 치와와 사진이라면 특이치 탐지 알고리즘이 치와와 사진을 새로운 특이한 것으로 처리하지 못합니다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반면 이상치 탐지 알고리즘은 이 강아지 사진을 매우 드물고 다른 강아지와 다르다고 인식하여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이상치로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분류할 것이다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85649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목차부터 살펴보면 머신 러닝 기초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머신 러닝의 종류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머신 러닝의 주요 도전 과제 마지막으로 머신 러닝 테스트와 검증이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581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중요한 비지도 학습 알고리즘 또한 다른 강에서 자세하게 다룹니다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4857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데이터에 레이블을 다는 것은 일반적으로 시간과 비용이 많이 들기 때문에 레이블이 없는 샘플이 많고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레이블된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샘플은 적은 경우가 많습니다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어떤 알고리즘은 일부만 레이블이 있는 데이터를 다룰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이를 </a:t>
            </a:r>
            <a:r>
              <a:rPr lang="ko-KR" altLang="en-US" sz="1200" b="1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준지도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학습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이라고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사진과 같이 두 개의 클래스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삼각형과 사각형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를 사용한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준지도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학습을 봅시다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새로운 샘플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곱셈 기호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 레이블이 있는 사각형 클래스에 더 가깝지만 레이블이 없는 샘플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 이 샘플을 삼각형 클래스로 분류하는 데 도움이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구글 포토 호스팅 서비스가 좋은 예이다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 서비스에 가족사진을 모두 올리면 사람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A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는 사람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1,5,11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에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사람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B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는 사진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2,5,7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에 있다고 자동으로 인식합니다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이는 비지도 학습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군집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이제 시스템에 필요한 것은 이 사람들이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누군인가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하는 정보입니다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사람마다 레이블을 하나만 추가하면 사진에 있는 모든 사람의 이름을 알 수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편리하게 사진을 찾을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대부분의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준지도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학습알고리즘은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지도학습과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비지도학습의 조합으로 이루어져있다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82067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강화 학습은 매우 다른 종류의 알고리즘이다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간단하게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생각하면은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게임이라고 생각하시면은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학습하는 시스템을 에이전트라고 부르며 환경을 관할해서 행동을 실행하고 그 결과로 </a:t>
            </a:r>
            <a:r>
              <a:rPr lang="ko-KR" altLang="en-US" sz="1200" b="1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보상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또는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벌점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을 받습니다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시간이 지나면서 가장 큰 보상을 얻기 위해 정책이라고 부르는 최상의 전략을 스스로 학습합니다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정책은 주어진 상황에서 에이전트가 어떤 행동을 선택해야 할지 정의한다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예를 들어 보행 로봇을 만들기 위해 강화 학습 알고리즘을 많이 사용한다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딥마인드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(DeepMind)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알파고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(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AlphaGo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프로그램도 강화 학습의 좋은 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7018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이제 실시간으로 점진적인 학습을 하는지 아닌지에 대해 알아보도록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6889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배치 학습은 시스템이 점진적으로 학습할 수 없습니다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가용한 데이터를 모두 사용해 훈련시켜야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일반적으로 이 방식은 시간과 자원을 많이 소모하므로 보통 오프라인에서 수행됩니다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먼저 시스템을 훈련 시키고 그런 다음 제품 시스템에 적용하면 더 이상의 학습없이 실행됩니다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학습한 것을 단지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적용만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이를 오프라인 학습이라고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배치 학습이 새로운 데이터에 대해 학습하려면 전체 데이트를 사용하여 시스템의 새로운 버전을 처음부터 다시 훈련해야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이전 시스템을 중지시키고 새 시스템으로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교체해야합니다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이런 방식은 간단하고 잘 작동되지만 시간과 자원이 너무 많이 듭니다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2665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온라인 학습에서는 데이터를 순차적으로 한 개씩 또는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미니배치라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부르는 작은 묶음 단위로 주입하여 시스템을 훈련시킵니다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매 학습 단계가 빠르고 비용이 적게 들어 시스템은 데이터 도착하는 대로 즉시 학습할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즉 온라인 학습에서 모델을 훈련하고 제품에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론칭한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뒤에도 새로운 데이터가 들어오면 계속 학습합니다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온라인 학습은 연속적으로 데이터를 받고 빠른 변화에 스스로 적응해야 하는 시스템에 적합합니다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컴퓨팅 자원이 제한된 경우에도 좋은 선택입니다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온라인 학습 시스템이 새로운 데이터 샘플을 학습하면 재 사용할 것이 아니면 학습이 끝난 데이터는 더는 필요하지 않으므로 버리면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그러면 많은 공간을 절약할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5579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컴퓨터 한 대의 메인 메모리에 들어갈 수 없는 아주 큰 데이터 셋을 학습하는 시스템에도 온라인 학습 알고리즘을 사용할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이를 외부 메모리 학습이라고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알고리즘이 데이터 일부를 읽어 들이고 훈련 단계를 수행한다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전체 데이터가 모두 적용될 때까지 이 과정을 반복합니다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온라인 학습 시스템에서 중요한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파라미터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하나는 변화하는 데이터에 얼마나 빠르게 적응할 것인지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이를 </a:t>
            </a:r>
            <a:r>
              <a:rPr lang="ko-KR" altLang="en-US" sz="1200" b="1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학습률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이라고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학습률을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높게하면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시스템이 데이터에 빠르게 적응하지만 예전 데이터를 금방 잊어버립니다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반대로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학습률이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낮으면 시스템의 관성이 더 터져 더 느리게 학습됩니다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하지만 새로운 데이터에 있는 잡음이나 대표성 없는 데이터 포인트에 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민감해집니다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08058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온라인 학습에서 가장 큰 문제점은 시스템에 나쁜 데이터가 주입되면 시스템 성능이 점진적으로 감소합니다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운영 중인 시스템이라면 고객이 눈치챌지 모릅니다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이런 위험을 줄이려면 시스템을 면밀히 모니터링하고 성능 감소가 감지되면 즉각 학습을 중지시켜야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입력 데이터를 모니터링해서 비정상 데이터를 이상치 탐지 알고리즘을 이용하는 등으로 잡아낼 수도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6483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머신 러닝 시스템은 어떻게 일반화 되는가에 따라 분류할 수도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대부분의 머신 러닝 작업은 예측을 만드는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 말은 주어진 훈련 데이터로 학습하고 훈련 데이터에서는 본 적 없는 새로운 데이터에서 좋은 예측을 만들어야 한다는 뜻입니다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훈련 데이터에서 높은 성능을 내는 것이 좋지만 그게 전부는 아닙니다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진짜 목표는 새로운 샘플에 잘 작동하는 모델입니다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일반화를 위한 두 가지 접근법은 사례 기반 학습과 모델 기반 학습입니다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577463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가장 간단한 형태의 학습은 단순히 기억하는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스팸 필터를 이러한 방식으로 만들면 사용자가 스팸이라고 지정한 메일과 동일한 모든 메일을 스팸으로 분류합니다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최악의 방법은 아니지만 최선도 아닙니다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스팸 메일과 동일한 메일을 스팸이라고 지정하는 대신 스팸 메일과 매우 유사한 메일을 구분하도록 스팸 필터를 프로그래밍할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이렇게 하려면 두 메일 사이의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유사도를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측정해야한다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두 메일 사이의 매우 간단한 유사도 측정 방법은 공통으로 포함한 단어의 수를 세는 것이다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스팸 메일과 공통으로 가지고 있는 단어가 많으면 스팸으로 분류한다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이를 사례 기반 학습이라고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시스템이 훈련 샘플을 기억함으로써 학습한다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그리고 유사도 측정을 사용해 새로운 데이터와 학습한 샘플을 비교하는 식으로 일반화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예를 들어 그림에서 새로운 샘플은 가장 비슷한 샘플 중 다수가 삼각형이므로 삼각형 클래스로 분류될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0020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바로 세부 목차로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들어가면은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기초에 머신 러닝이란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?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과 머신 러닝 예시로 보는 사용 이유가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다음은 비지도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준지도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지도 배치 온라인 사례 기반 모델 기반 학습의 종류가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주요 도전 과제로는 충분하지 않는 양의 훈련 데이터 대표성 없는 훈련 데이터 낮은 품질의 데이터 관련성 없는 특성 훈련 데이터 과대와 과소 적합이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마지막으로는 테스트와 검증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하이퍼파라미터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튜닝과 모델 선택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데이터 불일치가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36740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샘플로부터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일반화시키는 다른 방법은 이 샘플들의 모델을 만들어 예측에 사용하는 것이다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이를 모델 기반 학습이라고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데이터를 분석해서 삼각형과 사각형의 모델을 선택을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 모델들을 선택하고 훈련 데이터로 모델을 훈련시킵니다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마지막으로 새로운 데이터에 모델을 적용해 예측을 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 모델이 일반화 되길 기대합니다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627974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이제 절반 이상 왔습니다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머신 러닝 주요 도전 과제는 머신 러닝에서 문제점이 될 부분들을 나타내고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바로 들어가시죠</a:t>
            </a: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23864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간단하게 말해 우리의 주요 작업은 학습 알고리즘을 선택해서 어떤 데이터에 훈련시키는 것이므로 문제가 될 수 있는 두 가지는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'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나쁜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데이터＇와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'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나쁜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알고리즘＇이다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 절에서는 이 두 가지에 대해 알아본다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나쁜 데이터의 사례부터 알아보자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68846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어린아이에게 사과에 대해 알려주려면 사과를 가리키면서 ‘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사과’라고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말하기만 하면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아마 이 과정을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여러번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반복해야합니다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그러면 아이는 색상과 모양이 달라도 모든 종류의 사과를 구분할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하지만 머신 러닝은 아직 이렇게까지는 못합니다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대부분의 머신 러닝 알고리즘이 잘 작동하려면 데이터가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많아야합니다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아주 간단한 문제에서조차도 수천 개의 데이터가 필요하고 이미지나 음성 인식 같은 복잡한 문제라면 수백만 개가 필요할지도 모릅니다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99157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일반화하려는 사례들을 대표하는 훈련 세트를 사용하는 것이 매우 중요합니다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우선 그림은 일부 나라의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인당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GDP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에 행복지수를 넣은 그래프입니다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대부분은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인당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GDP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가 높으면 행복하지만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인당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GDP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가 낮아도 행복한 나라가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있을수도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또한 일부 나라가 아닌 전체 나라를 넣으면 실선으로 된 모델을 얻을 수 있을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그림에서 알 수 있듯이 누락된 나라를 추가하면 모델이 크게 변경될 뿐만 아니라 이런 간단한 선형 모델을 잘 작동하지 않는 것을 확실하게 보여줍니다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일반화 하려는 사례들을 대표하는 훈련 세트를 사용하는 것이 매우 중요하지만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이게 생각보다 어려울 때가 많습니다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샘플이 작으면 샘플링 잡음이 생기고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매우 큰 샘플도 표본 추출 방법이 잘못되면 대표성을 띠지 못할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이를 샘플링 편향이라고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33443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훈련 데이터가 에러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이상치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잡읍으로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가득하다면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머신러닝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시스템이 내재된 패턴을 찾기 어려워 잘 작동하지 않을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그렇기 때문에 훈련 데이터 정체에 시간을 투자할 만한 가치는 충분합니다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사실 대부분의 데이터 과학자가 데이터 정제에 많은 시간을 쓰고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33922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속담에도 있듯이 엉터리가 들어가면 엉터리가 나온다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훈련 데이터에 관련 없는 특성이 적고 관련 있는 특성이 충분해야 시스템이 학습할 수 있을 것이다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성공적인 머신 러닝 프로젝트의 핵심 요소는 훈련에 사용할 좋은 특성들을 찾는 것이다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 과정을 특성 공학이라 하며 다음과 같은 작업이다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지금까지 나쁜 데이터의 사례를 살펴보았고 이제 나쁜 알고리즘의 예를 몇 가지 살펴보겠다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87162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머신 러닝에서 과대 적합은 학습 데이터를 과하게 잘 학습한 것을 의미합니다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너무 과하게 학습을 진행해 학습되지 않은 데이터가 들어오면 분류하지 못합니다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따라서 학습 데이터에 대해서는 오차가 감소하지만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실제 데이터에 대해서는 오차가 증가하는 지점이 존재합니다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48454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과소 적합은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과대적합의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반대 개념이라고 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이는 모델이 너무 단순해서 데이터의 내재된 구조를 학습하지 못할 때 발생합니다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08123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이제 마지막 단계 까지 왔습니다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바로 넘어가도록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51213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머신 러닝 기초에 들어가기 앞서 머신 러닝이란 무엇을 의미할까요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?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영어 그대로 읽으면 머신 기계 러닝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배우다입니다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기계가 배운다는 것은 정확히 무엇을 의미하는 것일까요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?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가장 접하기 쉬운 예시를 들면 스팸 필터가 가장 좋은 머신 러닝입니다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당장 내 휴대폰만 봐도 스팸 문자를 제대로 거르지 못하고 있는 것 같은데 네이버나 구글 메일 들어가면 의외로 차단된 메일이 많은 것을 볼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제가 맡은 부분은 아마 이 책을 하면서 유일하게 코드가 안보이는 곳이니 마음 편하게 들으셔도 될 것 같습니다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35421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모델이 새로운 샘플에 얼마나 잘 일반화 될지 아는 유일한 방법은 새로운 샘플에 실제로 적용해보는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이를 위해 실제 서비스에 모델을 넣고 잘 작동하는지 모니터링 하는 방법이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 방법은 괜찮긴 하지만 만약 모델이 아주 나쁘다면 고객이 불만을 토로할 테니 좋은 생각은 아닙니다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86176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더 나은 방법은 훈련 데이터를 훈련 세트와 테스트 세트 두 개로 나누는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이름에서도 알 수 있듯이 훈련 세트를 사용해 모델을 훈련하고 테스트 세트를 사용해 모델을 테스트합니다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새로운 샘플에 대한 오류 비율을 일반화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오차라고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테스트 세트에서 모델을 평가함으로써 이 오차에 대한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추정값을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얻습니다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 값을 이전에 본 적이 없는 새로운 샘플에 모델이 얼마나 잘 작동할지 알려줍니다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54618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모델 평가는 아주 간단합니다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그냥 테스트 세트를 사용하면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두 모델 중 어떤 것을 선택할지 갈등하고 있다고 한다면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두 모델 모두 훈련 세트로 훈련하고 테스트 세트를 사용해 얼마나 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일반화되는지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비교해보면 압니다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70651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이제 선형 모델이 더 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일반화되었다고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가정하고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과대적합을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피하기 위해 규제를 적용하려고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이때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하이퍼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파라미터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값을 어떻게 선택할까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?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31385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100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개의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하이퍼파라미터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값으로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100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개의 다른 모델을 훈련시키는 방법이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일반화 오차가 가장 낮은 모델을 만드는 최적의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하이퍼파라미터를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찾았다고 가정하자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이제 이 모델을 실제 서비스에 투입한다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하지만 성능이 예상만큼 좋지 않고 오차를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15%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나 만든다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95659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일반화 오차를 테스트 세트에서 여러 번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측정했으므로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모델과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하이퍼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파라미터가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테스트 세트에 최적화된 모델을 만들었기 때문에 이는 모델이 새로운 데이터에 잘 작동하지 않을 수 있다는 뜻이다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 문제에 대한 일반적인 해결 방법은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홀드아웃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검증이다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간단하게 훈련 세트의 일부를 떼어내어 여러 후보 모델을 평가하고 가장 좋은 하나를 선택한다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 새로운 홀드 아웃 세트를 검증 세트라고 부른다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구체적으로 말하면 줄어든 훈련 세트에서 다양한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하이퍼파라미터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값을 가진 여러 모델을 훈련한다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그 다음 검증 세트에서 가장 높은 성능을 내는 모델을 선택한다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204883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홀드아웃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검증 과정이 끝나면 이 최선의 모델을 전체 훈련 세트에서 다시 훈련하여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최종모델을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만든다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마지막으로 최종 모델을 테스트 세트에서 평가하여 일반화 오차를 추정합니다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42822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앤드루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응이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말한 훈련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-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개발 세트가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모델을 훈련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-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개발 세트가 아니라 훈련 세트에서 훈련한 다음 훈련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-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개발 세트에서 평가합니다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모델이 잘 작동하면 훈련 세트에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과대적합된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것이 아닙니다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 모델이 검증 세트에서 나쁜 성능을 낸다면 이 문제는 데이터 불일치에서 오는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이는 모델을 규제하거나 더 많은 훈련 데이터를 모으거나 훈련 데이터 정제를 시도하면 해결이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435422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069431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93470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바로 첫 번째 머신 러닝 일반적인 의미부터 살펴보겠습니다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데이터에서부터 학습하도록 컴퓨터를 프로그래밍하는 과학 또는 예술이라고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또는 명시적인 프로그래밍 없이 컴퓨터가 학습하는 능력을 갖추게 하는 연구 분야입니다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03826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428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그러면 바로 공학적 의미로 들어가보겠습니다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어떤 작업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에 대한 컴퓨터 프로그램의 성능을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p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로 측정했을 때 경험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로 인해 성능이 향상됐다면 이 컴퓨터 프로그램은 작업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와 성능 측정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p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에 대해 경험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로 학습한 것이다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라고 공학적 의미로 내놓고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그림으로 다시 한번 볼까요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?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말 그대로 컴퓨터 프로그램은 작업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와 성능 측정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P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에 대해 경험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E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로 학습한 것입니다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baseline="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조금 어려우시다면 스팸 메일을 예시로 들어서 보여드리겠습니다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5558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일단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들어가기전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용어를 보고 지나가겠습니다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새로운 데이터 즉 메일이 왔을 때 작업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를 통해 새로운 스팸인지 구분을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성능 측정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P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는 사용자가 직접 정합니다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이런 과정을 거치는 것이 경험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가 되고 경험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중에서 정확히 분류된 데이터의 비율을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정확도라고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8904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전통적인 프로그램이 기법을 통해 알아보겠습니다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단계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단계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단계 읽고 보면 어떤 메일이 왔을 때 단어 구절 제목에 스팸 성향이 띄는 것이 있는지 확인을 하고 규칙을 작성합니다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그리고 평가를 했을 때 잘 되었으면 바로 론칭을 할 수 있지만 한 번에 거의 잘 되는 경우가 없으므로 오차 분석을 계속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충분한 성능이 나올 때 까지 계속 문제 연구와 규칙을 작성하고 잘 되면은 이제 론칭을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이렇게 되면 시간이 굉장히 오래 걸릴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8760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하지만 머신 러닝 기반으로 들어오면 스팸에 자주 나타나는 패턴을 감지해보면 단어와 구절이 스팸 메일을 판단합니다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전통적인 프로그래밍 기법과는 대부분 같지만 규칙을 계속해서 작성하는 것이 아닌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머신러닝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알고리즘을 훈련을 해 스스로 패턴을 감지하고 학습을 해 론칭을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이렇게 되면은 프로그램이 훨씬 짧아지고 유지 보수하기 쉬우며 대부분 정확도도 높습니다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22840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8CE1086-A3BD-48EF-A323-678893A53D35}" type="datetime1">
              <a:rPr lang="ko-KR" altLang="en-US" smtClean="0"/>
              <a:pPr/>
              <a:t>2021-07-02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EA4C49E-3278-403A-903E-EF3D15875233}" type="datetime1">
              <a:rPr lang="ko-KR" altLang="en-US" smtClean="0"/>
              <a:pPr/>
              <a:t>2021-07-02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7B1F5DF-468D-4526-9AD3-FCEB4539BE9E}" type="datetime1">
              <a:rPr lang="ko-KR" altLang="en-US" smtClean="0"/>
              <a:pPr/>
              <a:t>2021-07-02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A42E9B4-9CCE-4307-BDB1-EE18E3DD4AB2}" type="datetime1">
              <a:rPr lang="ko-KR" altLang="en-US" smtClean="0"/>
              <a:pPr/>
              <a:t>2021-07-02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381DCFB-4CBD-4994-8BAE-751FAAE07E5B}" type="datetime1">
              <a:rPr lang="ko-KR" altLang="en-US" smtClean="0"/>
              <a:pPr/>
              <a:t>2021-07-02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7F9172-712F-4274-AA50-4E268DAA3039}" type="datetime1">
              <a:rPr lang="ko-KR" altLang="en-US" smtClean="0"/>
              <a:pPr/>
              <a:t>2021-07-02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EBB456-6E40-4840-BC62-AD77175292E5}" type="datetime1">
              <a:rPr lang="ko-KR" altLang="en-US" smtClean="0"/>
              <a:pPr/>
              <a:t>2021-07-02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7CD9761-6B96-4BBC-A321-D317D8E7C564}" type="datetime1">
              <a:rPr lang="ko-KR" altLang="en-US" smtClean="0"/>
              <a:pPr/>
              <a:t>2021-07-02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600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6DD9EE9-B0D3-429F-B9CA-4B9779BB7761}" type="datetime1">
              <a:rPr lang="ko-KR" altLang="en-US" smtClean="0"/>
              <a:pPr/>
              <a:t>2021-07-02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 smtClean="0"/>
              <a:t>마스터 텍스트 스타일을 편집합니다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</a:t>
            </a:r>
            <a:r>
              <a:rPr lang="ko-KR" altLang="en-US" noProof="0" dirty="0"/>
              <a:t>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1DBD0AD-5711-45AA-9DE6-936CF2BF62F6}" type="datetime1">
              <a:rPr lang="ko-KR" altLang="en-US" smtClean="0"/>
              <a:pPr/>
              <a:t>2021-07-02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150876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7830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/>
              <a:t>머신러닝</a:t>
            </a:r>
            <a:r>
              <a:rPr lang="ko-KR" altLang="en-US" dirty="0" smtClean="0"/>
              <a:t> 기초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201820983 </a:t>
            </a:r>
            <a:r>
              <a:rPr lang="ko-KR" altLang="en-US" dirty="0" smtClean="0"/>
              <a:t>김동환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ko-KR" altLang="en-US" sz="1500" dirty="0" smtClean="0">
                <a:solidFill>
                  <a:srgbClr val="0070C0"/>
                </a:solidFill>
              </a:rPr>
              <a:t>머신 러닝 예시로 보는 사용 이유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스팸 메일 </a:t>
            </a:r>
            <a:r>
              <a:rPr lang="en-US" altLang="ko-KR" sz="3000" dirty="0" smtClean="0">
                <a:solidFill>
                  <a:schemeClr val="accent1"/>
                </a:solidFill>
              </a:rPr>
              <a:t>(</a:t>
            </a:r>
            <a:r>
              <a:rPr lang="ko-KR" altLang="en-US" sz="3000" dirty="0" smtClean="0">
                <a:solidFill>
                  <a:schemeClr val="accent1"/>
                </a:solidFill>
              </a:rPr>
              <a:t>머신 러닝 기반</a:t>
            </a:r>
            <a:r>
              <a:rPr lang="en-US" altLang="ko-KR" sz="3000" dirty="0" smtClean="0">
                <a:solidFill>
                  <a:schemeClr val="accent1"/>
                </a:solidFill>
              </a:rPr>
              <a:t>)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663952" y="2247569"/>
            <a:ext cx="5400600" cy="3845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itchFamily="34" charset="0"/>
              <a:buNone/>
            </a:pPr>
            <a:r>
              <a:rPr lang="ko-KR" altLang="en-US" sz="1500" dirty="0" smtClean="0"/>
              <a:t>스팸 메일 발송자가 특정 단어 포함 모든 메일이 차단된다는 것을 알면 다른 단어로 대체하여 보내기 시작</a:t>
            </a:r>
            <a:endParaRPr lang="en-US" altLang="ko-KR" sz="1500" dirty="0" smtClean="0"/>
          </a:p>
          <a:p>
            <a:pPr marL="0" indent="0">
              <a:lnSpc>
                <a:spcPct val="170000"/>
              </a:lnSpc>
              <a:buFont typeface="Arial" pitchFamily="34" charset="0"/>
              <a:buNone/>
            </a:pPr>
            <a:r>
              <a:rPr lang="ko-KR" altLang="en-US" sz="1500" dirty="0" smtClean="0"/>
              <a:t>보안 </a:t>
            </a:r>
            <a:r>
              <a:rPr lang="en-US" altLang="ko-KR" sz="1500" dirty="0" smtClean="0"/>
              <a:t>: </a:t>
            </a:r>
            <a:r>
              <a:rPr lang="ko-KR" altLang="en-US" sz="1500" dirty="0" smtClean="0"/>
              <a:t>사용자가 스팸으로 지정한 메일에 유독 대체 단어가 자주 나타나는 것을 인식하고 별도의 작업을 하지 않아도 자동으로 이 단어를 스팸으로 분류</a:t>
            </a:r>
            <a:endParaRPr lang="en-US" altLang="ko-KR" sz="1500" dirty="0"/>
          </a:p>
          <a:p>
            <a:pPr marL="0" indent="0">
              <a:lnSpc>
                <a:spcPct val="210000"/>
              </a:lnSpc>
              <a:buFont typeface="Arial" pitchFamily="34" charset="0"/>
              <a:buNone/>
            </a:pPr>
            <a:endParaRPr lang="en-US" altLang="ko-KR" sz="1500" dirty="0"/>
          </a:p>
        </p:txBody>
      </p:sp>
      <p:pic>
        <p:nvPicPr>
          <p:cNvPr id="12289" name="_x238052000" descr="EMB0000127856c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52" y="1887489"/>
            <a:ext cx="5400000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82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 smtClean="0">
                <a:solidFill>
                  <a:srgbClr val="0070C0"/>
                </a:solidFill>
              </a:rPr>
              <a:t>머신 러닝 사용 이유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accent1"/>
                </a:solidFill>
              </a:rPr>
              <a:t>머신 </a:t>
            </a:r>
            <a:r>
              <a:rPr lang="ko-KR" altLang="en-US" sz="3000" dirty="0" smtClean="0">
                <a:solidFill>
                  <a:schemeClr val="accent1"/>
                </a:solidFill>
              </a:rPr>
              <a:t>러닝</a:t>
            </a:r>
            <a:r>
              <a:rPr lang="en-US" altLang="ko-KR" sz="3000" dirty="0" smtClean="0">
                <a:solidFill>
                  <a:schemeClr val="accent1"/>
                </a:solidFill>
              </a:rPr>
              <a:t> </a:t>
            </a:r>
            <a:r>
              <a:rPr lang="ko-KR" altLang="en-US" sz="3000" dirty="0" smtClean="0">
                <a:solidFill>
                  <a:schemeClr val="accent1"/>
                </a:solidFill>
              </a:rPr>
              <a:t>사용 이유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65448" y="1748186"/>
            <a:ext cx="2376264" cy="39529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전통적인 방식의 </a:t>
            </a:r>
            <a:r>
              <a:rPr lang="ko-KR" altLang="en-US" dirty="0" smtClean="0"/>
              <a:t>단점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7464152" y="1748186"/>
            <a:ext cx="2376264" cy="39529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머신 러닝의 장점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93340" y="2775184"/>
            <a:ext cx="4320479" cy="3952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300" kern="0" dirty="0">
                <a:solidFill>
                  <a:schemeClr val="tx1"/>
                </a:solidFill>
                <a:ea typeface="돋움" panose="020B0600000101010101" pitchFamily="50" charset="-127"/>
              </a:rPr>
              <a:t>기존 솔루션으로는 많은 수동 조정과 규칙이 필요한 문제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93340" y="3557436"/>
            <a:ext cx="4320479" cy="3952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300" kern="0" dirty="0">
                <a:solidFill>
                  <a:schemeClr val="tx1"/>
                </a:solidFill>
                <a:ea typeface="돋움" panose="020B0600000101010101" pitchFamily="50" charset="-127"/>
              </a:rPr>
              <a:t>전통적인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방식으로는 </a:t>
            </a:r>
            <a:r>
              <a:rPr lang="ko-KR" altLang="en-US" sz="1300" kern="0" dirty="0">
                <a:solidFill>
                  <a:schemeClr val="tx1"/>
                </a:solidFill>
                <a:ea typeface="돋움" panose="020B0600000101010101" pitchFamily="50" charset="-127"/>
              </a:rPr>
              <a:t>해결 방법이 없는 복잡한 문제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3339" y="4339688"/>
            <a:ext cx="4320479" cy="3952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300" kern="0" dirty="0">
                <a:solidFill>
                  <a:schemeClr val="tx1"/>
                </a:solidFill>
                <a:ea typeface="돋움" panose="020B0600000101010101" pitchFamily="50" charset="-127"/>
              </a:rPr>
              <a:t>유동적인 환경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92044" y="2676259"/>
            <a:ext cx="4320479" cy="5931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300" kern="0" dirty="0">
                <a:solidFill>
                  <a:schemeClr val="tx1"/>
                </a:solidFill>
                <a:ea typeface="돋움" panose="020B0600000101010101" pitchFamily="50" charset="-127"/>
              </a:rPr>
              <a:t>하나의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머신 러닝 </a:t>
            </a:r>
            <a:r>
              <a:rPr lang="ko-KR" altLang="en-US" sz="1300" kern="0" dirty="0">
                <a:solidFill>
                  <a:schemeClr val="tx1"/>
                </a:solidFill>
                <a:ea typeface="돋움" panose="020B0600000101010101" pitchFamily="50" charset="-127"/>
              </a:rPr>
              <a:t>모델이 코드를 간단하게 만들고 </a:t>
            </a:r>
            <a:endParaRPr lang="ko-KR" altLang="en-US" sz="1300" kern="0" dirty="0">
              <a:solidFill>
                <a:schemeClr val="tx1"/>
              </a:solidFill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sz="1300" kern="0" dirty="0">
                <a:solidFill>
                  <a:schemeClr val="tx1"/>
                </a:solidFill>
                <a:ea typeface="돋움" panose="020B0600000101010101" pitchFamily="50" charset="-127"/>
              </a:rPr>
              <a:t>전통적인 방법보다 더 잘 수행되도록 가능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492044" y="3557435"/>
            <a:ext cx="4320479" cy="3952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300" kern="0" dirty="0">
                <a:solidFill>
                  <a:schemeClr val="tx1"/>
                </a:solidFill>
                <a:ea typeface="돋움" panose="020B0600000101010101" pitchFamily="50" charset="-127"/>
              </a:rPr>
              <a:t>가장 뛰어난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머신 러닝 </a:t>
            </a:r>
            <a:r>
              <a:rPr lang="ko-KR" altLang="en-US" sz="1300" kern="0" dirty="0">
                <a:solidFill>
                  <a:schemeClr val="tx1"/>
                </a:solidFill>
                <a:ea typeface="돋움" panose="020B0600000101010101" pitchFamily="50" charset="-127"/>
              </a:rPr>
              <a:t>기법으로 해결 방법을 찾음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492044" y="4339686"/>
            <a:ext cx="4320479" cy="3952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머신 러닝 </a:t>
            </a:r>
            <a:r>
              <a:rPr lang="ko-KR" altLang="en-US" sz="1300" kern="0" dirty="0">
                <a:solidFill>
                  <a:schemeClr val="tx1"/>
                </a:solidFill>
                <a:ea typeface="돋움" panose="020B0600000101010101" pitchFamily="50" charset="-127"/>
              </a:rPr>
              <a:t>시스템은 새로운 데이터에 적응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492044" y="5121937"/>
            <a:ext cx="4320479" cy="3952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300" kern="0" dirty="0">
                <a:solidFill>
                  <a:schemeClr val="tx1"/>
                </a:solidFill>
                <a:ea typeface="돋움" panose="020B0600000101010101" pitchFamily="50" charset="-127"/>
              </a:rPr>
              <a:t>복잡한 문제와 대량의 데이터에서 통찰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36" idx="3"/>
            <a:endCxn id="39" idx="1"/>
          </p:cNvCxnSpPr>
          <p:nvPr/>
        </p:nvCxnSpPr>
        <p:spPr>
          <a:xfrm flipV="1">
            <a:off x="5113819" y="2972831"/>
            <a:ext cx="13782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40" idx="1"/>
          </p:cNvCxnSpPr>
          <p:nvPr/>
        </p:nvCxnSpPr>
        <p:spPr>
          <a:xfrm>
            <a:off x="5113818" y="3753639"/>
            <a:ext cx="1378226" cy="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41" idx="1"/>
          </p:cNvCxnSpPr>
          <p:nvPr/>
        </p:nvCxnSpPr>
        <p:spPr>
          <a:xfrm>
            <a:off x="5113817" y="4537334"/>
            <a:ext cx="13782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85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목 차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머신 러닝 기초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r>
              <a:rPr lang="ko-KR" altLang="en-US" dirty="0" smtClean="0">
                <a:solidFill>
                  <a:srgbClr val="0070C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머신 러닝 종류</a:t>
            </a:r>
            <a:endParaRPr lang="en-US" altLang="ko-KR" dirty="0" smtClean="0">
              <a:solidFill>
                <a:srgbClr val="0070C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r>
              <a:rPr lang="ko-KR" altLang="en-US" dirty="0" smtClean="0"/>
              <a:t>머신 러닝 주요 도전 과제</a:t>
            </a:r>
            <a:endParaRPr lang="en-US" altLang="ko-KR" dirty="0" smtClean="0"/>
          </a:p>
          <a:p>
            <a:pPr rtl="0"/>
            <a:r>
              <a:rPr lang="ko-KR" altLang="en-US" dirty="0" smtClean="0"/>
              <a:t>머신 러닝 테스트와 검증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dirty="0"/>
              <a:t>머신 러닝 정리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00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 smtClean="0">
                <a:solidFill>
                  <a:srgbClr val="0070C0"/>
                </a:solidFill>
              </a:rPr>
              <a:t>머신 러닝 종류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accent1"/>
                </a:solidFill>
              </a:rPr>
              <a:t>머신 </a:t>
            </a:r>
            <a:r>
              <a:rPr lang="ko-KR" altLang="en-US" sz="3000" dirty="0" smtClean="0">
                <a:solidFill>
                  <a:schemeClr val="accent1"/>
                </a:solidFill>
              </a:rPr>
              <a:t>러닝</a:t>
            </a:r>
            <a:r>
              <a:rPr lang="en-US" altLang="ko-KR" sz="3000" dirty="0" smtClean="0">
                <a:solidFill>
                  <a:schemeClr val="accent1"/>
                </a:solidFill>
              </a:rPr>
              <a:t> </a:t>
            </a:r>
            <a:r>
              <a:rPr lang="ko-KR" altLang="en-US" sz="3000" dirty="0" smtClean="0">
                <a:solidFill>
                  <a:schemeClr val="accent1"/>
                </a:solidFill>
              </a:rPr>
              <a:t>종류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03327" y="2072279"/>
            <a:ext cx="4320479" cy="3952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사람의 감독하에 훈련하는 것인지 그렇지 않은 것인지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11193" y="3237025"/>
            <a:ext cx="4320479" cy="3952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실시간으로 점진적인 학습을 하는지 아닌지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03326" y="4401771"/>
            <a:ext cx="4320479" cy="1249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단순하게 알고 있는 데이터 포인트와 새 데이터 포인트를 비교하는 것인지 아니면 과학자들이 하는 것처럼 훈련 데이터 셋에서 패턴을 발견하여 예측 모델을 만드는지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39381" y="1606998"/>
            <a:ext cx="4320479" cy="13258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en-US" altLang="ko-KR" sz="1300" kern="0" dirty="0" smtClean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지도 학습</a:t>
            </a:r>
            <a:endParaRPr lang="en-US" altLang="ko-KR" sz="1300" kern="0" dirty="0" smtClean="0">
              <a:solidFill>
                <a:schemeClr val="tx1"/>
              </a:solidFill>
              <a:ea typeface="돋움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비지도 학습</a:t>
            </a:r>
            <a:endParaRPr lang="en-US" altLang="ko-KR" sz="1300" kern="0" dirty="0" smtClean="0">
              <a:solidFill>
                <a:schemeClr val="tx1"/>
              </a:solidFill>
              <a:ea typeface="돋움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err="1" smtClean="0">
                <a:solidFill>
                  <a:schemeClr val="tx1"/>
                </a:solidFill>
              </a:rPr>
              <a:t>준지도</a:t>
            </a:r>
            <a:r>
              <a:rPr lang="ko-KR" altLang="en-US" sz="1300" kern="0" dirty="0" smtClean="0">
                <a:solidFill>
                  <a:schemeClr val="tx1"/>
                </a:solidFill>
              </a:rPr>
              <a:t> 학습</a:t>
            </a:r>
            <a:endParaRPr lang="en-US" altLang="ko-KR" sz="1300" kern="0" dirty="0" smtClean="0">
              <a:solidFill>
                <a:schemeClr val="tx1"/>
              </a:solidFill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</a:rPr>
              <a:t>강화 학습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472941" y="3148499"/>
            <a:ext cx="4320479" cy="5723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배치 학습</a:t>
            </a:r>
            <a:endParaRPr lang="en-US" altLang="ko-KR" sz="1300" kern="0" dirty="0" smtClean="0">
              <a:solidFill>
                <a:schemeClr val="tx1"/>
              </a:solidFill>
              <a:ea typeface="돋움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온라인 학습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439381" y="4723346"/>
            <a:ext cx="4320479" cy="6064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사례 기반 학습</a:t>
            </a:r>
            <a:endParaRPr lang="en-US" altLang="ko-KR" sz="1300" kern="0" dirty="0" smtClean="0">
              <a:solidFill>
                <a:schemeClr val="tx1"/>
              </a:solidFill>
              <a:ea typeface="돋움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모델 기반 학습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36" idx="3"/>
          </p:cNvCxnSpPr>
          <p:nvPr/>
        </p:nvCxnSpPr>
        <p:spPr>
          <a:xfrm flipV="1">
            <a:off x="5123806" y="2269926"/>
            <a:ext cx="134251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5123805" y="5026547"/>
            <a:ext cx="13155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5137073" y="3434671"/>
            <a:ext cx="134251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3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 smtClean="0">
                <a:solidFill>
                  <a:srgbClr val="0070C0"/>
                </a:solidFill>
              </a:rPr>
              <a:t>머신 러닝 종류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accent1"/>
                </a:solidFill>
              </a:rPr>
              <a:t>머신 </a:t>
            </a:r>
            <a:r>
              <a:rPr lang="ko-KR" altLang="en-US" sz="3000" dirty="0" smtClean="0">
                <a:solidFill>
                  <a:schemeClr val="accent1"/>
                </a:solidFill>
              </a:rPr>
              <a:t>러닝</a:t>
            </a:r>
            <a:r>
              <a:rPr lang="en-US" altLang="ko-KR" sz="3000" dirty="0" smtClean="0">
                <a:solidFill>
                  <a:schemeClr val="accent1"/>
                </a:solidFill>
              </a:rPr>
              <a:t> </a:t>
            </a:r>
            <a:r>
              <a:rPr lang="ko-KR" altLang="en-US" sz="3000" dirty="0" smtClean="0">
                <a:solidFill>
                  <a:schemeClr val="accent1"/>
                </a:solidFill>
              </a:rPr>
              <a:t>종류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03327" y="2072279"/>
            <a:ext cx="4320479" cy="3952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300" kern="0" dirty="0" smtClean="0">
                <a:solidFill>
                  <a:srgbClr val="00B0F0"/>
                </a:solidFill>
                <a:ea typeface="돋움" panose="020B0600000101010101" pitchFamily="50" charset="-127"/>
              </a:rPr>
              <a:t>사람의 감독하에 훈련하는 것인지 그렇지 않은 것인지</a:t>
            </a:r>
            <a:endParaRPr lang="ko-KR" altLang="en-US" sz="1300" kern="0" dirty="0">
              <a:solidFill>
                <a:srgbClr val="00B0F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11193" y="3237025"/>
            <a:ext cx="4320479" cy="3952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실시간으로 점진적인 학습을 하는지 아닌지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03326" y="4401771"/>
            <a:ext cx="4320479" cy="1249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단순하게 알고 있는 데이터 포인트와 새 데이터 포인트를 비교하는 것인지 아니면 과학자들이 하는 것처럼 훈련 데이터 셋에서 패턴을 발견하여 예측 모델을 만드는지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39381" y="1606998"/>
            <a:ext cx="4320479" cy="13258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en-US" altLang="ko-KR" sz="1300" kern="0" dirty="0" smtClean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지도 학습</a:t>
            </a:r>
            <a:endParaRPr lang="en-US" altLang="ko-KR" sz="1300" kern="0" dirty="0" smtClean="0">
              <a:solidFill>
                <a:schemeClr val="tx1"/>
              </a:solidFill>
              <a:ea typeface="돋움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비지도 학습</a:t>
            </a:r>
            <a:endParaRPr lang="en-US" altLang="ko-KR" sz="1300" kern="0" dirty="0" smtClean="0">
              <a:solidFill>
                <a:schemeClr val="tx1"/>
              </a:solidFill>
              <a:ea typeface="돋움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err="1" smtClean="0">
                <a:solidFill>
                  <a:schemeClr val="tx1"/>
                </a:solidFill>
              </a:rPr>
              <a:t>준지도</a:t>
            </a:r>
            <a:r>
              <a:rPr lang="ko-KR" altLang="en-US" sz="1300" kern="0" dirty="0" smtClean="0">
                <a:solidFill>
                  <a:schemeClr val="tx1"/>
                </a:solidFill>
              </a:rPr>
              <a:t> 학습</a:t>
            </a:r>
            <a:endParaRPr lang="en-US" altLang="ko-KR" sz="1300" kern="0" dirty="0" smtClean="0">
              <a:solidFill>
                <a:schemeClr val="tx1"/>
              </a:solidFill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</a:rPr>
              <a:t>강화 학습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472941" y="3148499"/>
            <a:ext cx="4320479" cy="5723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배치 학습</a:t>
            </a:r>
            <a:endParaRPr lang="en-US" altLang="ko-KR" sz="1300" kern="0" dirty="0" smtClean="0">
              <a:solidFill>
                <a:schemeClr val="tx1"/>
              </a:solidFill>
              <a:ea typeface="돋움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온라인 학습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439381" y="4723346"/>
            <a:ext cx="4320479" cy="6064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사례 기반 학습</a:t>
            </a:r>
            <a:endParaRPr lang="en-US" altLang="ko-KR" sz="1300" kern="0" dirty="0" smtClean="0">
              <a:solidFill>
                <a:schemeClr val="tx1"/>
              </a:solidFill>
              <a:ea typeface="돋움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모델 기반 학습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36" idx="3"/>
          </p:cNvCxnSpPr>
          <p:nvPr/>
        </p:nvCxnSpPr>
        <p:spPr>
          <a:xfrm flipV="1">
            <a:off x="5123806" y="2269926"/>
            <a:ext cx="134251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5123805" y="5026547"/>
            <a:ext cx="13155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5137073" y="3434671"/>
            <a:ext cx="134251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65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ko-KR" altLang="en-US" sz="1500" dirty="0" smtClean="0">
                <a:solidFill>
                  <a:srgbClr val="0070C0"/>
                </a:solidFill>
              </a:rPr>
              <a:t>사람의 감독하에 훈련하는 것인지 그렇지 않은 것인지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지도 학습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807968" y="2420888"/>
            <a:ext cx="5400600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itchFamily="34" charset="0"/>
              <a:buNone/>
            </a:pPr>
            <a:r>
              <a:rPr lang="ko-KR" altLang="en-US" sz="1400" dirty="0" smtClean="0"/>
              <a:t>알고리즘에 주입하는 훈련 데이터에 레이블이라는 원하는 답이 포함</a:t>
            </a:r>
            <a:endParaRPr lang="en-US" altLang="ko-KR" sz="1400" dirty="0"/>
          </a:p>
          <a:p>
            <a:pPr marL="0" indent="0">
              <a:lnSpc>
                <a:spcPct val="170000"/>
              </a:lnSpc>
              <a:buFont typeface="Arial" pitchFamily="34" charset="0"/>
              <a:buNone/>
            </a:pPr>
            <a:r>
              <a:rPr lang="ko-KR" altLang="en-US" sz="1400" dirty="0" smtClean="0"/>
              <a:t>예시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분류</a:t>
            </a:r>
            <a:endParaRPr lang="en-US" altLang="ko-KR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71464" y="1157882"/>
            <a:ext cx="46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_x238519656" descr="EMB000049c89c7f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887489"/>
            <a:ext cx="5400000" cy="312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09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ko-KR" altLang="en-US" sz="1500" dirty="0" smtClean="0">
                <a:solidFill>
                  <a:srgbClr val="0070C0"/>
                </a:solidFill>
              </a:rPr>
              <a:t>사람의 감독하에 훈련하는 것인지 그렇지 않은 것인지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지도 학습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79376" y="1844824"/>
            <a:ext cx="5400600" cy="3845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itchFamily="34" charset="0"/>
              <a:buNone/>
            </a:pPr>
            <a:r>
              <a:rPr lang="ko-KR" altLang="en-US" sz="1400" dirty="0" smtClean="0"/>
              <a:t>다음은 가장 중요한 지도 학습 알고리즘 들이다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600" dirty="0" smtClean="0"/>
              <a:t>K-</a:t>
            </a:r>
            <a:r>
              <a:rPr lang="ko-KR" altLang="en-US" sz="1600" dirty="0" err="1" smtClean="0"/>
              <a:t>최근접</a:t>
            </a:r>
            <a:r>
              <a:rPr lang="ko-KR" altLang="en-US" sz="1600" dirty="0" smtClean="0"/>
              <a:t> 이웃</a:t>
            </a:r>
            <a:endParaRPr lang="en-US" altLang="ko-KR" sz="1600" dirty="0" smtClean="0"/>
          </a:p>
          <a:p>
            <a:pPr>
              <a:lnSpc>
                <a:spcPct val="130000"/>
              </a:lnSpc>
            </a:pPr>
            <a:r>
              <a:rPr lang="ko-KR" altLang="en-US" sz="1600" dirty="0" err="1" smtClean="0"/>
              <a:t>선형회귀</a:t>
            </a:r>
            <a:endParaRPr lang="en-US" altLang="ko-KR" sz="1600" dirty="0" smtClean="0"/>
          </a:p>
          <a:p>
            <a:pPr>
              <a:lnSpc>
                <a:spcPct val="130000"/>
              </a:lnSpc>
            </a:pPr>
            <a:r>
              <a:rPr lang="ko-KR" altLang="en-US" sz="1600" dirty="0" err="1" smtClean="0"/>
              <a:t>로지스틱</a:t>
            </a:r>
            <a:r>
              <a:rPr lang="ko-KR" altLang="en-US" sz="1600" dirty="0" smtClean="0"/>
              <a:t> 회귀</a:t>
            </a:r>
            <a:endParaRPr lang="en-US" altLang="ko-KR" sz="1600" dirty="0" smtClean="0"/>
          </a:p>
          <a:p>
            <a:pPr>
              <a:lnSpc>
                <a:spcPct val="130000"/>
              </a:lnSpc>
            </a:pPr>
            <a:r>
              <a:rPr lang="ko-KR" altLang="en-US" sz="1600" dirty="0" err="1" smtClean="0"/>
              <a:t>서포트</a:t>
            </a:r>
            <a:r>
              <a:rPr lang="ko-KR" altLang="en-US" sz="1600" dirty="0" smtClean="0"/>
              <a:t> 벡터 머신</a:t>
            </a:r>
            <a:endParaRPr lang="en-US" altLang="ko-KR" sz="1600" dirty="0" smtClean="0"/>
          </a:p>
          <a:p>
            <a:pPr>
              <a:lnSpc>
                <a:spcPct val="130000"/>
              </a:lnSpc>
            </a:pPr>
            <a:r>
              <a:rPr lang="ko-KR" altLang="en-US" sz="1600" dirty="0" smtClean="0"/>
              <a:t>결정 트리와 랜덤 </a:t>
            </a:r>
            <a:r>
              <a:rPr lang="ko-KR" altLang="en-US" sz="1600" dirty="0" err="1" smtClean="0"/>
              <a:t>포레스트</a:t>
            </a:r>
            <a:endParaRPr lang="en-US" altLang="ko-KR" sz="1600" dirty="0" smtClean="0"/>
          </a:p>
          <a:p>
            <a:pPr>
              <a:lnSpc>
                <a:spcPct val="130000"/>
              </a:lnSpc>
            </a:pPr>
            <a:r>
              <a:rPr lang="ko-KR" altLang="en-US" sz="1600" dirty="0" smtClean="0"/>
              <a:t>신경망</a:t>
            </a:r>
            <a:endParaRPr lang="en-US" altLang="ko-KR" sz="16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71464" y="1157882"/>
            <a:ext cx="46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30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ko-KR" altLang="en-US" sz="1500" dirty="0" smtClean="0">
                <a:solidFill>
                  <a:srgbClr val="0070C0"/>
                </a:solidFill>
              </a:rPr>
              <a:t>사람의 감독하에 훈련하는 것인지 그렇지 않은 것인지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비지도 학습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951984" y="2780928"/>
            <a:ext cx="5400600" cy="3845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itchFamily="34" charset="0"/>
              <a:buNone/>
            </a:pPr>
            <a:r>
              <a:rPr lang="ko-KR" altLang="en-US" sz="1400" dirty="0" smtClean="0"/>
              <a:t>비지도 학습에는 말 그대로 훈련 데이터에 레이블이 없어 시스템이 아무런 도움 없이 학습</a:t>
            </a:r>
            <a:endParaRPr lang="en-US" altLang="ko-KR" dirty="0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238521256" descr="EMB000049c89c8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6" y="1859410"/>
            <a:ext cx="5615434" cy="308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81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ko-KR" altLang="en-US" sz="1500" dirty="0" smtClean="0">
                <a:solidFill>
                  <a:srgbClr val="0070C0"/>
                </a:solidFill>
              </a:rPr>
              <a:t>사람의 감독하에 훈련하는 것인지 그렇지 않은 것인지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비지도 학습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879976" y="1772816"/>
            <a:ext cx="5400600" cy="3845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itchFamily="34" charset="0"/>
              <a:buNone/>
            </a:pPr>
            <a:r>
              <a:rPr lang="ko-KR" altLang="en-US" sz="1400" dirty="0" smtClean="0"/>
              <a:t>블로그 방문자에 대한 데이터가 많이 있고 비슷한 방문자들을 그룹으로 묶기 위해 군집 알고리즘을 적용하려 한다</a:t>
            </a:r>
            <a:r>
              <a:rPr lang="en-US" altLang="ko-KR" sz="1400" dirty="0" smtClean="0"/>
              <a:t>. </a:t>
            </a:r>
          </a:p>
          <a:p>
            <a:pPr marL="0" indent="0">
              <a:lnSpc>
                <a:spcPct val="170000"/>
              </a:lnSpc>
              <a:buFont typeface="Arial" pitchFamily="34" charset="0"/>
              <a:buNone/>
            </a:pPr>
            <a:r>
              <a:rPr lang="ko-KR" altLang="en-US" sz="1400" dirty="0" smtClean="0"/>
              <a:t>방문자가 어떤 그룹에 속하는지 알고리즘에 알려줄 수 있는 데이터 포인트가 없다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그래서 알고리즘이 스스로 방문자 사이의 연결고리를 찾는다</a:t>
            </a:r>
            <a:r>
              <a:rPr lang="en-US" altLang="ko-KR" sz="1400" dirty="0" smtClean="0"/>
              <a:t>. </a:t>
            </a:r>
          </a:p>
          <a:p>
            <a:pPr marL="0" indent="0">
              <a:lnSpc>
                <a:spcPct val="170000"/>
              </a:lnSpc>
              <a:buFont typeface="Arial" pitchFamily="34" charset="0"/>
              <a:buNone/>
            </a:pPr>
            <a:r>
              <a:rPr lang="ko-KR" altLang="en-US" sz="1400" dirty="0" smtClean="0"/>
              <a:t>결과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계층 군집 알고리즘을 사용하면 각 그룹을 더 작은 그룹으로 세분화 할 수 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그러면 각 그룹에 맞춰 블로그에 글을 쓰는데 도움이 된다</a:t>
            </a:r>
            <a:r>
              <a:rPr lang="en-US" altLang="ko-KR" sz="1400" dirty="0" smtClean="0"/>
              <a:t>.</a:t>
            </a:r>
            <a:endParaRPr lang="en-US" altLang="ko-KR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71464" y="1157882"/>
            <a:ext cx="46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38520536" descr="EMB000049c89c8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772816"/>
            <a:ext cx="5616624" cy="338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2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ko-KR" altLang="en-US" sz="1500" dirty="0" smtClean="0">
                <a:solidFill>
                  <a:srgbClr val="0070C0"/>
                </a:solidFill>
              </a:rPr>
              <a:t>사람의 감독하에 훈련하는 것인지 그렇지 않은 것인지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비지도 학습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879976" y="1772816"/>
            <a:ext cx="5400600" cy="3845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300" b="1" dirty="0" smtClean="0"/>
              <a:t>이상치 탐지</a:t>
            </a:r>
            <a:endParaRPr lang="en-US" altLang="ko-KR" sz="1300" dirty="0" smtClean="0"/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300" dirty="0" smtClean="0"/>
              <a:t>예시 </a:t>
            </a:r>
            <a:r>
              <a:rPr lang="en-US" altLang="ko-KR" sz="1300" dirty="0" smtClean="0"/>
              <a:t>:</a:t>
            </a:r>
            <a:r>
              <a:rPr lang="ko-KR" altLang="en-US" sz="1300" dirty="0" smtClean="0"/>
              <a:t> </a:t>
            </a:r>
            <a:r>
              <a:rPr lang="ko-KR" altLang="en-US" sz="1300" dirty="0"/>
              <a:t>부정 거래를 막기 위해 이상한 신용카드 거래를 감지하고</a:t>
            </a:r>
            <a:r>
              <a:rPr lang="en-US" altLang="ko-KR" sz="1300" dirty="0"/>
              <a:t>, </a:t>
            </a:r>
            <a:r>
              <a:rPr lang="ko-KR" altLang="en-US" sz="1300" dirty="0"/>
              <a:t>제조 결함을 잡아내고</a:t>
            </a:r>
            <a:r>
              <a:rPr lang="en-US" altLang="ko-KR" sz="1300" dirty="0"/>
              <a:t>, </a:t>
            </a:r>
            <a:r>
              <a:rPr lang="ko-KR" altLang="en-US" sz="1300" dirty="0"/>
              <a:t>학습 알고리즘에 주입하기 전에 데이터셋에서 이상한 값을 자동으로 제거하는 것 </a:t>
            </a:r>
            <a:endParaRPr lang="en-US" altLang="ko-KR" sz="1300" dirty="0" smtClean="0"/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300" dirty="0" smtClean="0"/>
              <a:t>비슷한 작업 </a:t>
            </a:r>
            <a:r>
              <a:rPr lang="ko-KR" altLang="en-US" sz="1300" b="1" dirty="0"/>
              <a:t>특이치 </a:t>
            </a:r>
            <a:r>
              <a:rPr lang="ko-KR" altLang="en-US" sz="1300" b="1" dirty="0" smtClean="0"/>
              <a:t>탐지</a:t>
            </a:r>
            <a:endParaRPr lang="en-US" altLang="ko-KR" sz="1300" dirty="0"/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300" dirty="0" smtClean="0"/>
              <a:t>훈련 </a:t>
            </a:r>
            <a:r>
              <a:rPr lang="ko-KR" altLang="en-US" sz="1300" dirty="0"/>
              <a:t>세트에 있는 모든 샘플과 달라 보이는 새로운 </a:t>
            </a:r>
            <a:r>
              <a:rPr lang="ko-KR" altLang="en-US" sz="1300" dirty="0" smtClean="0"/>
              <a:t>샘플을 </a:t>
            </a:r>
            <a:r>
              <a:rPr lang="ko-KR" altLang="en-US" sz="1300" dirty="0"/>
              <a:t>탐지하는 것이 </a:t>
            </a:r>
            <a:r>
              <a:rPr lang="ko-KR" altLang="en-US" sz="1300" dirty="0" smtClean="0"/>
              <a:t>목적</a:t>
            </a:r>
            <a:r>
              <a:rPr lang="en-US" altLang="ko-KR" sz="1300" dirty="0" smtClean="0"/>
              <a:t>. </a:t>
            </a:r>
            <a:r>
              <a:rPr lang="ko-KR" altLang="en-US" sz="1300" dirty="0"/>
              <a:t>알고리즘으로 감지하고 싶은 모든 샘플을 제거한 매우 ‘깨끗한’ 훈련 세트가 </a:t>
            </a:r>
            <a:r>
              <a:rPr lang="ko-KR" altLang="en-US" sz="1300" dirty="0" smtClean="0"/>
              <a:t>필요</a:t>
            </a:r>
            <a:endParaRPr lang="ko-KR" altLang="en-US" sz="13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71464" y="1157882"/>
            <a:ext cx="46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238521336" descr="EMB000049c89c9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606633"/>
            <a:ext cx="5632034" cy="39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81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목 차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머신 러닝 기초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머신 러닝 종류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r>
              <a:rPr lang="ko-KR" altLang="en-US" dirty="0" smtClean="0"/>
              <a:t>머신 러닝 주요 도전 과제</a:t>
            </a:r>
            <a:endParaRPr lang="en-US" altLang="ko-KR" dirty="0" smtClean="0"/>
          </a:p>
          <a:p>
            <a:pPr rtl="0"/>
            <a:r>
              <a:rPr lang="ko-KR" altLang="en-US" dirty="0" smtClean="0"/>
              <a:t>머신 러닝 테스트와 검증</a:t>
            </a:r>
            <a:endParaRPr lang="en-US" altLang="ko-KR" dirty="0" smtClean="0"/>
          </a:p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머신 러닝 정리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ko-KR" altLang="en-US" sz="1500" dirty="0" smtClean="0">
                <a:solidFill>
                  <a:srgbClr val="0070C0"/>
                </a:solidFill>
              </a:rPr>
              <a:t>사람의 감독하에 훈련하는 것인지 그렇지 않은 것인지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비지도 학습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79376" y="1844824"/>
            <a:ext cx="5400600" cy="38457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itchFamily="34" charset="0"/>
              <a:buNone/>
            </a:pPr>
            <a:r>
              <a:rPr lang="ko-KR" altLang="en-US" sz="1400" dirty="0" smtClean="0"/>
              <a:t>다음은 가장 중요한 비지도 학습 알고리즘 들이다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600" dirty="0" smtClean="0"/>
              <a:t>군집</a:t>
            </a:r>
            <a:endParaRPr lang="en-US" altLang="ko-KR" sz="1600" dirty="0" smtClean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K- </a:t>
            </a:r>
            <a:r>
              <a:rPr lang="ko-KR" altLang="en-US" sz="1600" dirty="0" smtClean="0"/>
              <a:t>평균</a:t>
            </a:r>
            <a:endParaRPr lang="en-US" altLang="ko-KR" sz="1600" dirty="0" smtClean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/>
              <a:t>Dbscan</a:t>
            </a:r>
            <a:endParaRPr lang="en-US" altLang="ko-KR" sz="1600" dirty="0" smtClean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/>
              <a:t>계층 군집 분석</a:t>
            </a:r>
            <a:endParaRPr lang="en-US" altLang="ko-KR" sz="1600" dirty="0" smtClean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/>
              <a:t>이상치 탐지와 특이치 탐지</a:t>
            </a:r>
            <a:endParaRPr lang="en-US" altLang="ko-KR" sz="1600" dirty="0" smtClean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/>
              <a:t>원클래스</a:t>
            </a:r>
            <a:endParaRPr lang="en-US" altLang="ko-KR" sz="1600" dirty="0" smtClean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/>
              <a:t>아이솔레이션 </a:t>
            </a:r>
            <a:r>
              <a:rPr lang="ko-KR" altLang="en-US" sz="1600" dirty="0" err="1" smtClean="0"/>
              <a:t>포레스트</a:t>
            </a:r>
            <a:endParaRPr lang="en-US" altLang="ko-KR" sz="16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71464" y="1157882"/>
            <a:ext cx="46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3814936" y="2276872"/>
            <a:ext cx="5400600" cy="3845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500" dirty="0" smtClean="0"/>
              <a:t>시각화와 차원 축소</a:t>
            </a:r>
            <a:endParaRPr lang="en-US" altLang="ko-KR" sz="1500" dirty="0" smtClean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smtClean="0"/>
              <a:t>주성분 분석</a:t>
            </a:r>
            <a:endParaRPr lang="en-US" altLang="ko-KR" sz="1500" dirty="0" smtClean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smtClean="0"/>
              <a:t>커널</a:t>
            </a:r>
            <a:endParaRPr lang="en-US" altLang="ko-KR" sz="1500" dirty="0" smtClean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smtClean="0"/>
              <a:t>지역적 선형 </a:t>
            </a:r>
            <a:r>
              <a:rPr lang="ko-KR" altLang="en-US" sz="1500" dirty="0" err="1" smtClean="0"/>
              <a:t>임베딩</a:t>
            </a:r>
            <a:endParaRPr lang="en-US" altLang="ko-KR" sz="1500" dirty="0" smtClean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sz="1500" dirty="0" smtClean="0"/>
              <a:t>T-</a:t>
            </a:r>
            <a:r>
              <a:rPr lang="en-US" altLang="ko-KR" sz="1500" dirty="0" err="1" smtClean="0"/>
              <a:t>sne</a:t>
            </a:r>
            <a:endParaRPr lang="en-US" altLang="ko-KR" sz="1500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6515236" y="2283744"/>
            <a:ext cx="5400600" cy="3845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500" dirty="0" smtClean="0"/>
              <a:t>연관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규칙 학습</a:t>
            </a:r>
            <a:endParaRPr lang="en-US" altLang="ko-KR" sz="1500" dirty="0" smtClean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err="1" smtClean="0"/>
              <a:t>어프라이어리</a:t>
            </a:r>
            <a:endParaRPr lang="en-US" altLang="ko-KR" sz="1500" dirty="0" smtClean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err="1" smtClean="0"/>
              <a:t>이클렛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412810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ko-KR" altLang="en-US" sz="1500" dirty="0" smtClean="0">
                <a:solidFill>
                  <a:srgbClr val="0070C0"/>
                </a:solidFill>
              </a:rPr>
              <a:t>사람의 감독하에 훈련하는 것인지 그렇지 않은 것인지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err="1">
                <a:solidFill>
                  <a:schemeClr val="accent1"/>
                </a:solidFill>
              </a:rPr>
              <a:t>준</a:t>
            </a:r>
            <a:r>
              <a:rPr lang="ko-KR" altLang="en-US" sz="3000" dirty="0" err="1" smtClean="0">
                <a:solidFill>
                  <a:schemeClr val="accent1"/>
                </a:solidFill>
              </a:rPr>
              <a:t>지도</a:t>
            </a:r>
            <a:r>
              <a:rPr lang="ko-KR" altLang="en-US" sz="3000" dirty="0" smtClean="0">
                <a:solidFill>
                  <a:schemeClr val="accent1"/>
                </a:solidFill>
              </a:rPr>
              <a:t> 학습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879976" y="1772816"/>
            <a:ext cx="5400600" cy="3845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300" dirty="0" err="1" smtClean="0"/>
              <a:t>준지도</a:t>
            </a:r>
            <a:r>
              <a:rPr lang="ko-KR" altLang="en-US" sz="1300" dirty="0" smtClean="0"/>
              <a:t> 학습은 일부만 레이블이 있는 데이터를 다룰 수 있음</a:t>
            </a:r>
            <a:endParaRPr lang="en-US" altLang="ko-KR" sz="1300" dirty="0" smtClean="0"/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300" dirty="0" smtClean="0"/>
              <a:t>사진은 두 개의 클래스를 사용한 </a:t>
            </a:r>
            <a:r>
              <a:rPr lang="ko-KR" altLang="en-US" sz="1300" dirty="0" err="1" smtClean="0"/>
              <a:t>준지도</a:t>
            </a:r>
            <a:r>
              <a:rPr lang="ko-KR" altLang="en-US" sz="1300" dirty="0" smtClean="0"/>
              <a:t> 학습을 보여줌</a:t>
            </a:r>
            <a:r>
              <a:rPr lang="en-US" altLang="ko-KR" sz="1300" dirty="0" smtClean="0"/>
              <a:t>. </a:t>
            </a:r>
            <a:r>
              <a:rPr lang="ko-KR" altLang="en-US" sz="1300" dirty="0" smtClean="0"/>
              <a:t>새로운 샘플이 레이블이 있는 사각형 클래스에 더 가깝지만 레이블이 없는 원이 이 샘플을 삼각형 클래스로 분류하는데 도움이 됨</a:t>
            </a:r>
            <a:r>
              <a:rPr lang="en-US" altLang="ko-KR" sz="1300" dirty="0" smtClean="0"/>
              <a:t>.</a:t>
            </a:r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300" dirty="0" smtClean="0"/>
              <a:t>예시 </a:t>
            </a:r>
            <a:r>
              <a:rPr lang="en-US" altLang="ko-KR" sz="1300" dirty="0" smtClean="0"/>
              <a:t>: </a:t>
            </a:r>
            <a:r>
              <a:rPr lang="ko-KR" altLang="en-US" sz="1300" dirty="0" smtClean="0"/>
              <a:t>구글 포토 호스팅</a:t>
            </a:r>
            <a:endParaRPr lang="en-US" altLang="ko-KR" sz="13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71464" y="1157882"/>
            <a:ext cx="46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238521256" descr="EMB000049c89c9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945557"/>
            <a:ext cx="5477528" cy="303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9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ko-KR" altLang="en-US" sz="1500" dirty="0" smtClean="0">
                <a:solidFill>
                  <a:srgbClr val="0070C0"/>
                </a:solidFill>
              </a:rPr>
              <a:t>사람의 감독하에 훈련하는 것인지 그렇지 않은 것인지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강화 학습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879976" y="1772816"/>
            <a:ext cx="5400600" cy="38457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400" dirty="0" smtClean="0"/>
              <a:t>학습하는 시스템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에이전트</a:t>
            </a:r>
            <a:endParaRPr lang="en-US" altLang="ko-KR" sz="1400" dirty="0" smtClean="0"/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400" dirty="0" smtClean="0"/>
              <a:t>환경을 </a:t>
            </a:r>
            <a:r>
              <a:rPr lang="ko-KR" altLang="en-US" sz="1400" dirty="0"/>
              <a:t>관할해서 행동을 실행하고 그 결과로 </a:t>
            </a:r>
            <a:r>
              <a:rPr lang="ko-KR" altLang="en-US" sz="1400" b="1" dirty="0"/>
              <a:t>보상</a:t>
            </a:r>
            <a:r>
              <a:rPr lang="en-US" altLang="ko-KR" sz="1400" dirty="0"/>
              <a:t>(</a:t>
            </a:r>
            <a:r>
              <a:rPr lang="ko-KR" altLang="en-US" sz="1400" dirty="0"/>
              <a:t>또는 </a:t>
            </a:r>
            <a:r>
              <a:rPr lang="ko-KR" altLang="en-US" sz="1400" b="1" dirty="0" smtClean="0"/>
              <a:t>벌점</a:t>
            </a:r>
            <a:r>
              <a:rPr lang="en-US" altLang="ko-KR" sz="1400" dirty="0" smtClean="0"/>
              <a:t>)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부여</a:t>
            </a:r>
            <a:endParaRPr lang="en-US" altLang="ko-KR" sz="1400" dirty="0" smtClean="0"/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400" dirty="0" smtClean="0"/>
              <a:t>가장 </a:t>
            </a:r>
            <a:r>
              <a:rPr lang="ko-KR" altLang="en-US" sz="1400" dirty="0"/>
              <a:t>큰 보상을 얻기 위해 정책이라고 부르는 최상의 전략을 스스로 </a:t>
            </a:r>
            <a:r>
              <a:rPr lang="ko-KR" altLang="en-US" sz="1400" dirty="0" smtClean="0"/>
              <a:t>학습</a:t>
            </a:r>
            <a:endParaRPr lang="en-US" altLang="ko-KR" sz="1400" dirty="0" smtClean="0"/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400" dirty="0" smtClean="0"/>
              <a:t>정책은 </a:t>
            </a:r>
            <a:r>
              <a:rPr lang="ko-KR" altLang="en-US" sz="1400" dirty="0"/>
              <a:t>주어진 상황에서 에이전트가 어떤 행동을 선택해야 할지 </a:t>
            </a:r>
            <a:r>
              <a:rPr lang="ko-KR" altLang="en-US" sz="1400" dirty="0" smtClean="0"/>
              <a:t>정의</a:t>
            </a:r>
            <a:endParaRPr lang="en-US" altLang="ko-KR" sz="1400" dirty="0" smtClean="0"/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400" dirty="0" smtClean="0"/>
              <a:t>예를 </a:t>
            </a:r>
            <a:r>
              <a:rPr lang="ko-KR" altLang="en-US" sz="1400" dirty="0"/>
              <a:t>들어 보행 로봇을 만들기 위해 강화 학습 알고리즘을 많이 사용한다</a:t>
            </a:r>
            <a:r>
              <a:rPr lang="en-US" altLang="ko-KR" sz="1400" dirty="0" smtClean="0"/>
              <a:t>.</a:t>
            </a:r>
          </a:p>
          <a:p>
            <a:pPr marL="0" indent="0" fontAlgn="base">
              <a:lnSpc>
                <a:spcPct val="170000"/>
              </a:lnSpc>
              <a:buNone/>
            </a:pPr>
            <a:endParaRPr lang="en-US" altLang="ko-KR" sz="1400" dirty="0"/>
          </a:p>
          <a:p>
            <a:pPr marL="0" indent="0" fontAlgn="base">
              <a:lnSpc>
                <a:spcPct val="170000"/>
              </a:lnSpc>
              <a:buNone/>
            </a:pPr>
            <a:r>
              <a:rPr lang="en-US" altLang="ko-KR" sz="1400" dirty="0" smtClean="0"/>
              <a:t> </a:t>
            </a:r>
            <a:r>
              <a:rPr lang="ko-KR" altLang="en-US" sz="1400" dirty="0" smtClean="0"/>
              <a:t>예시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딥마인드의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알파고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AlphaGo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71464" y="1157882"/>
            <a:ext cx="46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161480136" descr="EMB000049c89ca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4" y="1384052"/>
            <a:ext cx="4835798" cy="504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35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 smtClean="0">
                <a:solidFill>
                  <a:srgbClr val="0070C0"/>
                </a:solidFill>
              </a:rPr>
              <a:t>머신 러닝 종류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accent1"/>
                </a:solidFill>
              </a:rPr>
              <a:t>머신 </a:t>
            </a:r>
            <a:r>
              <a:rPr lang="ko-KR" altLang="en-US" sz="3000" dirty="0" smtClean="0">
                <a:solidFill>
                  <a:schemeClr val="accent1"/>
                </a:solidFill>
              </a:rPr>
              <a:t>러닝</a:t>
            </a:r>
            <a:r>
              <a:rPr lang="en-US" altLang="ko-KR" sz="3000" dirty="0" smtClean="0">
                <a:solidFill>
                  <a:schemeClr val="accent1"/>
                </a:solidFill>
              </a:rPr>
              <a:t> </a:t>
            </a:r>
            <a:r>
              <a:rPr lang="ko-KR" altLang="en-US" sz="3000" dirty="0" smtClean="0">
                <a:solidFill>
                  <a:schemeClr val="accent1"/>
                </a:solidFill>
              </a:rPr>
              <a:t>종류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03327" y="2072279"/>
            <a:ext cx="4320479" cy="3952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사람의 감독하에 훈련하는 것인지 그렇지 않은 것인지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11193" y="3237025"/>
            <a:ext cx="4320479" cy="3952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300" kern="0" dirty="0" smtClean="0">
                <a:solidFill>
                  <a:srgbClr val="00B0F0"/>
                </a:solidFill>
                <a:ea typeface="돋움" panose="020B0600000101010101" pitchFamily="50" charset="-127"/>
              </a:rPr>
              <a:t>실시간으로 점진적인 학습을 하는지 아닌지</a:t>
            </a:r>
            <a:endParaRPr lang="ko-KR" altLang="en-US" sz="1300" kern="0" dirty="0">
              <a:solidFill>
                <a:srgbClr val="00B0F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03326" y="4401771"/>
            <a:ext cx="4320479" cy="1249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단순하게 알고 있는 데이터 포인트와 새 데이터 포인트를 비교하는 것인지 아니면 과학자들이 하는 것처럼 훈련 데이터 셋에서 패턴을 발견하여 예측 모델을 만드는지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39381" y="1606998"/>
            <a:ext cx="4320479" cy="13258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en-US" altLang="ko-KR" sz="1300" kern="0" dirty="0" smtClean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지도 학습</a:t>
            </a:r>
            <a:endParaRPr lang="en-US" altLang="ko-KR" sz="1300" kern="0" dirty="0" smtClean="0">
              <a:solidFill>
                <a:schemeClr val="tx1"/>
              </a:solidFill>
              <a:ea typeface="돋움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비지도 학습</a:t>
            </a:r>
            <a:endParaRPr lang="en-US" altLang="ko-KR" sz="1300" kern="0" dirty="0" smtClean="0">
              <a:solidFill>
                <a:schemeClr val="tx1"/>
              </a:solidFill>
              <a:ea typeface="돋움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err="1" smtClean="0">
                <a:solidFill>
                  <a:schemeClr val="tx1"/>
                </a:solidFill>
              </a:rPr>
              <a:t>준지도</a:t>
            </a:r>
            <a:r>
              <a:rPr lang="ko-KR" altLang="en-US" sz="1300" kern="0" dirty="0" smtClean="0">
                <a:solidFill>
                  <a:schemeClr val="tx1"/>
                </a:solidFill>
              </a:rPr>
              <a:t> 학습</a:t>
            </a:r>
            <a:endParaRPr lang="en-US" altLang="ko-KR" sz="1300" kern="0" dirty="0" smtClean="0">
              <a:solidFill>
                <a:schemeClr val="tx1"/>
              </a:solidFill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</a:rPr>
              <a:t>강화 학습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472941" y="3148499"/>
            <a:ext cx="4320479" cy="5723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배치 학습</a:t>
            </a:r>
            <a:endParaRPr lang="en-US" altLang="ko-KR" sz="1300" kern="0" dirty="0" smtClean="0">
              <a:solidFill>
                <a:schemeClr val="tx1"/>
              </a:solidFill>
              <a:ea typeface="돋움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온라인 학습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439381" y="4723346"/>
            <a:ext cx="4320479" cy="6064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사례 기반 학습</a:t>
            </a:r>
            <a:endParaRPr lang="en-US" altLang="ko-KR" sz="1300" kern="0" dirty="0" smtClean="0">
              <a:solidFill>
                <a:schemeClr val="tx1"/>
              </a:solidFill>
              <a:ea typeface="돋움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모델 기반 학습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36" idx="3"/>
          </p:cNvCxnSpPr>
          <p:nvPr/>
        </p:nvCxnSpPr>
        <p:spPr>
          <a:xfrm flipV="1">
            <a:off x="5123806" y="2269926"/>
            <a:ext cx="134251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5123805" y="5026547"/>
            <a:ext cx="13155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5137073" y="3434671"/>
            <a:ext cx="134251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70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>
                <a:solidFill>
                  <a:srgbClr val="0070C0"/>
                </a:solidFill>
              </a:rPr>
              <a:t>실시간으로 점진적인 학습을 하는지 아닌지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배치 학습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983432" y="1772816"/>
            <a:ext cx="8640960" cy="3845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700" dirty="0" smtClean="0"/>
              <a:t>가용한 데이터 모두 사용해 </a:t>
            </a:r>
            <a:r>
              <a:rPr lang="ko-KR" altLang="en-US" sz="1700" dirty="0" err="1" smtClean="0"/>
              <a:t>훈련시켜야함</a:t>
            </a:r>
            <a:endParaRPr lang="en-US" altLang="ko-KR" sz="1700" dirty="0" smtClean="0"/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700" dirty="0" smtClean="0"/>
              <a:t>시스템을 훈련시키고 제품 시스템에 적용</a:t>
            </a:r>
            <a:r>
              <a:rPr lang="en-US" altLang="ko-KR" sz="1700" dirty="0" smtClean="0"/>
              <a:t>(</a:t>
            </a:r>
            <a:r>
              <a:rPr lang="ko-KR" altLang="en-US" sz="1700" dirty="0" smtClean="0"/>
              <a:t>오프라인 학습</a:t>
            </a:r>
            <a:r>
              <a:rPr lang="en-US" altLang="ko-KR" sz="1700" dirty="0" smtClean="0"/>
              <a:t>)</a:t>
            </a:r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700" dirty="0" smtClean="0"/>
              <a:t>새로운 데이터 학습하려면 전체 데이트를 사용하여 새로운 버전을 처음부터 다시 훈련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191146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>
                <a:solidFill>
                  <a:srgbClr val="0070C0"/>
                </a:solidFill>
              </a:rPr>
              <a:t>실시간으로 점진적인 학습을 하는지 아닌지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온라인 학습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879976" y="1772816"/>
            <a:ext cx="5400600" cy="3845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700" dirty="0" smtClean="0"/>
              <a:t>데이터를 순차적으로 한 개씩 또는 미니 배치라 부르는 작은 묶음 단위로 주입하여 시스템을 훈련</a:t>
            </a:r>
            <a:endParaRPr lang="en-US" altLang="ko-KR" sz="1700" dirty="0"/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700" dirty="0" smtClean="0"/>
              <a:t>모델을 훈련하고 제품에 </a:t>
            </a:r>
            <a:r>
              <a:rPr lang="ko-KR" altLang="en-US" sz="1700" dirty="0" err="1" smtClean="0"/>
              <a:t>론칭한</a:t>
            </a:r>
            <a:r>
              <a:rPr lang="ko-KR" altLang="en-US" sz="1700" dirty="0" smtClean="0"/>
              <a:t> 뒤에도 새로운 데이터가 들어오면 계속 학습</a:t>
            </a:r>
            <a:endParaRPr lang="en-US" altLang="ko-KR" sz="1700" dirty="0"/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700" dirty="0" smtClean="0"/>
              <a:t>새로운 데이터 샘플을 학습하면 학습이 끝난 데이터는 더는 필요하지 않으므로 버림</a:t>
            </a:r>
            <a:endParaRPr lang="ko-KR" altLang="en-US" sz="17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71464" y="1157882"/>
            <a:ext cx="46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238521496" descr="EMB000049c89c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58" y="2060848"/>
            <a:ext cx="5700518" cy="312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70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>
                <a:solidFill>
                  <a:srgbClr val="0070C0"/>
                </a:solidFill>
              </a:rPr>
              <a:t>실시간으로 점진적인 학습을 하는지 아닌지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온라인 학습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879976" y="1772816"/>
            <a:ext cx="5400600" cy="4608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200" dirty="0" smtClean="0"/>
              <a:t>아주 </a:t>
            </a:r>
            <a:r>
              <a:rPr lang="ko-KR" altLang="en-US" sz="1200" dirty="0"/>
              <a:t>큰 </a:t>
            </a:r>
            <a:r>
              <a:rPr lang="ko-KR" altLang="en-US" sz="1200" dirty="0" smtClean="0"/>
              <a:t>데이터 셋을 </a:t>
            </a:r>
            <a:r>
              <a:rPr lang="ko-KR" altLang="en-US" sz="1200" dirty="0"/>
              <a:t>학습하는 시스템에도 </a:t>
            </a:r>
            <a:r>
              <a:rPr lang="ko-KR" altLang="en-US" sz="1200" dirty="0" smtClean="0"/>
              <a:t>사용 가능 </a:t>
            </a:r>
            <a:r>
              <a:rPr lang="en-US" altLang="ko-KR" sz="1200" dirty="0" smtClean="0"/>
              <a:t>( </a:t>
            </a:r>
            <a:r>
              <a:rPr lang="ko-KR" altLang="en-US" sz="1200" dirty="0" smtClean="0"/>
              <a:t>외부 메모리 학습 </a:t>
            </a:r>
            <a:r>
              <a:rPr lang="en-US" altLang="ko-KR" sz="1200" dirty="0" smtClean="0"/>
              <a:t>)</a:t>
            </a:r>
          </a:p>
          <a:p>
            <a:pPr marL="0" indent="0" fontAlgn="base">
              <a:lnSpc>
                <a:spcPct val="170000"/>
              </a:lnSpc>
              <a:buNone/>
            </a:pPr>
            <a:endParaRPr lang="en-US" altLang="ko-KR" sz="1200" dirty="0" smtClean="0"/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200" dirty="0" smtClean="0"/>
              <a:t>변화하는 </a:t>
            </a:r>
            <a:r>
              <a:rPr lang="ko-KR" altLang="en-US" sz="1200" dirty="0"/>
              <a:t>데이터에 얼마나 빠르게 </a:t>
            </a:r>
            <a:r>
              <a:rPr lang="ko-KR" altLang="en-US" sz="1200" dirty="0" smtClean="0"/>
              <a:t>적응하는 것</a:t>
            </a:r>
            <a:r>
              <a:rPr lang="en-US" altLang="ko-KR" sz="1200" dirty="0" smtClean="0"/>
              <a:t>(</a:t>
            </a:r>
            <a:r>
              <a:rPr lang="ko-KR" altLang="en-US" sz="1200" b="1" dirty="0" err="1" smtClean="0"/>
              <a:t>학습률</a:t>
            </a:r>
            <a:r>
              <a:rPr lang="en-US" altLang="ko-KR" sz="1200" b="1" dirty="0" smtClean="0"/>
              <a:t>)</a:t>
            </a:r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200" dirty="0" err="1" smtClean="0"/>
              <a:t>학습률이</a:t>
            </a:r>
            <a:r>
              <a:rPr lang="ko-KR" altLang="en-US" sz="1200" dirty="0" smtClean="0"/>
              <a:t> 높으면 시스템이 </a:t>
            </a:r>
            <a:r>
              <a:rPr lang="ko-KR" altLang="en-US" sz="1200" dirty="0"/>
              <a:t>데이터에 빠르게 </a:t>
            </a:r>
            <a:r>
              <a:rPr lang="ko-KR" altLang="en-US" sz="1200" dirty="0" smtClean="0"/>
              <a:t>적응하지만 </a:t>
            </a:r>
            <a:r>
              <a:rPr lang="ko-KR" altLang="en-US" sz="1200" dirty="0"/>
              <a:t>예전 데이터를 금방 </a:t>
            </a:r>
            <a:r>
              <a:rPr lang="ko-KR" altLang="en-US" sz="1200" dirty="0" smtClean="0"/>
              <a:t>잊어버림</a:t>
            </a:r>
            <a:endParaRPr lang="en-US" altLang="ko-KR" sz="1200" dirty="0" smtClean="0"/>
          </a:p>
          <a:p>
            <a:pPr marL="0" indent="0" fontAlgn="base">
              <a:lnSpc>
                <a:spcPct val="100000"/>
              </a:lnSpc>
              <a:buNone/>
            </a:pPr>
            <a:r>
              <a:rPr lang="ko-KR" altLang="en-US" sz="1200" dirty="0" smtClean="0"/>
              <a:t>학습량이 </a:t>
            </a:r>
            <a:r>
              <a:rPr lang="ko-KR" altLang="en-US" sz="1200" dirty="0"/>
              <a:t>낮으면 시스템의 관성이 더 터져 더 느리게 </a:t>
            </a:r>
            <a:r>
              <a:rPr lang="ko-KR" altLang="en-US" sz="1200" dirty="0" smtClean="0"/>
              <a:t>학습</a:t>
            </a:r>
            <a:endParaRPr lang="en-US" altLang="ko-KR" sz="1200" dirty="0" smtClean="0"/>
          </a:p>
          <a:p>
            <a:pPr marL="0" indent="0" fontAlgn="base">
              <a:lnSpc>
                <a:spcPct val="100000"/>
              </a:lnSpc>
              <a:buNone/>
            </a:pPr>
            <a:r>
              <a:rPr lang="ko-KR" altLang="en-US" sz="1200" dirty="0" smtClean="0"/>
              <a:t>하지만 새로운 데이터에 있는 잡음이나 대표성 없는 데이터 포인트에 덜 민감</a:t>
            </a:r>
            <a:endParaRPr lang="ko-KR" altLang="en-US" sz="12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71464" y="1157882"/>
            <a:ext cx="46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32509648" descr="EMB000049c89c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3" y="2092532"/>
            <a:ext cx="5584279" cy="306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98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>
                <a:solidFill>
                  <a:srgbClr val="0070C0"/>
                </a:solidFill>
              </a:rPr>
              <a:t>실시간으로 점진적인 학습을 하는지 아닌지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온라인 학습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879976" y="1772817"/>
            <a:ext cx="5400600" cy="637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200" dirty="0" smtClean="0"/>
              <a:t>시스템에 나쁜 데이터가 주입되면 시스템 성능이 점진적으로 감소</a:t>
            </a:r>
            <a:r>
              <a:rPr lang="en-US" altLang="ko-KR" sz="1200" dirty="0" smtClean="0"/>
              <a:t> 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32509648" descr="EMB000049c89c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3" y="2092532"/>
            <a:ext cx="5584279" cy="306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순서도: 연결자 15"/>
          <p:cNvSpPr/>
          <p:nvPr/>
        </p:nvSpPr>
        <p:spPr>
          <a:xfrm>
            <a:off x="2623442" y="4581128"/>
            <a:ext cx="360040" cy="36004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수행의 시작/종료 16"/>
          <p:cNvSpPr/>
          <p:nvPr/>
        </p:nvSpPr>
        <p:spPr>
          <a:xfrm>
            <a:off x="2618898" y="2348880"/>
            <a:ext cx="360040" cy="1944216"/>
          </a:xfrm>
          <a:prstGeom prst="flowChartTermina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6744072" y="3524660"/>
            <a:ext cx="2448272" cy="2112936"/>
            <a:chOff x="2261937" y="2468192"/>
            <a:chExt cx="2903641" cy="2112936"/>
          </a:xfrm>
        </p:grpSpPr>
        <p:sp>
          <p:nvSpPr>
            <p:cNvPr id="19" name="양쪽 모서리가 잘린 사각형 18"/>
            <p:cNvSpPr/>
            <p:nvPr/>
          </p:nvSpPr>
          <p:spPr>
            <a:xfrm rot="16200000">
              <a:off x="4204348" y="3882029"/>
              <a:ext cx="360040" cy="542944"/>
            </a:xfrm>
            <a:prstGeom prst="snip2SameRect">
              <a:avLst>
                <a:gd name="adj1" fmla="val 32375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2711624" y="3131648"/>
              <a:ext cx="2090745" cy="768872"/>
              <a:chOff x="2739479" y="3091546"/>
              <a:chExt cx="2090745" cy="768872"/>
            </a:xfrm>
            <a:solidFill>
              <a:schemeClr val="bg1"/>
            </a:solidFill>
          </p:grpSpPr>
          <p:sp>
            <p:nvSpPr>
              <p:cNvPr id="25" name="직사각형 24"/>
              <p:cNvSpPr/>
              <p:nvPr/>
            </p:nvSpPr>
            <p:spPr>
              <a:xfrm rot="20400000">
                <a:off x="2739479" y="3091546"/>
                <a:ext cx="2090745" cy="504056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양쪽 모서리가 잘린 사각형 25"/>
              <p:cNvSpPr/>
              <p:nvPr/>
            </p:nvSpPr>
            <p:spPr>
              <a:xfrm rot="20400000" flipV="1">
                <a:off x="3607607" y="3572386"/>
                <a:ext cx="576064" cy="288032"/>
              </a:xfrm>
              <a:prstGeom prst="snip2Same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자유형 20"/>
            <p:cNvSpPr/>
            <p:nvPr/>
          </p:nvSpPr>
          <p:spPr>
            <a:xfrm>
              <a:off x="2261937" y="2468192"/>
              <a:ext cx="2481943" cy="1326912"/>
            </a:xfrm>
            <a:custGeom>
              <a:avLst/>
              <a:gdLst>
                <a:gd name="connsiteX0" fmla="*/ 0 w 2481943"/>
                <a:gd name="connsiteY0" fmla="*/ 776897 h 1326912"/>
                <a:gd name="connsiteX1" fmla="*/ 350634 w 2481943"/>
                <a:gd name="connsiteY1" fmla="*/ 1326912 h 1326912"/>
                <a:gd name="connsiteX2" fmla="*/ 1533167 w 2481943"/>
                <a:gd name="connsiteY2" fmla="*/ 941901 h 1326912"/>
                <a:gd name="connsiteX3" fmla="*/ 1656920 w 2481943"/>
                <a:gd name="connsiteY3" fmla="*/ 570641 h 1326912"/>
                <a:gd name="connsiteX4" fmla="*/ 2481943 w 2481943"/>
                <a:gd name="connsiteY4" fmla="*/ 288758 h 1326912"/>
                <a:gd name="connsiteX5" fmla="*/ 2371940 w 2481943"/>
                <a:gd name="connsiteY5" fmla="*/ 0 h 1326912"/>
                <a:gd name="connsiteX6" fmla="*/ 0 w 2481943"/>
                <a:gd name="connsiteY6" fmla="*/ 776897 h 1326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1943" h="1326912">
                  <a:moveTo>
                    <a:pt x="0" y="776897"/>
                  </a:moveTo>
                  <a:lnTo>
                    <a:pt x="350634" y="1326912"/>
                  </a:lnTo>
                  <a:lnTo>
                    <a:pt x="1533167" y="941901"/>
                  </a:lnTo>
                  <a:lnTo>
                    <a:pt x="1656920" y="570641"/>
                  </a:lnTo>
                  <a:lnTo>
                    <a:pt x="2481943" y="288758"/>
                  </a:lnTo>
                  <a:lnTo>
                    <a:pt x="2371940" y="0"/>
                  </a:lnTo>
                  <a:lnTo>
                    <a:pt x="0" y="776897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3788924" y="3902212"/>
              <a:ext cx="428016" cy="4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20400000">
              <a:off x="3764188" y="3857179"/>
              <a:ext cx="344008" cy="88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원형 23"/>
            <p:cNvSpPr/>
            <p:nvPr/>
          </p:nvSpPr>
          <p:spPr>
            <a:xfrm>
              <a:off x="4589514" y="3861048"/>
              <a:ext cx="576064" cy="720080"/>
            </a:xfrm>
            <a:prstGeom prst="pie">
              <a:avLst>
                <a:gd name="adj1" fmla="val 5428191"/>
                <a:gd name="adj2" fmla="val 1620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내용 개체 틀 2"/>
          <p:cNvSpPr txBox="1">
            <a:spLocks/>
          </p:cNvSpPr>
          <p:nvPr/>
        </p:nvSpPr>
        <p:spPr>
          <a:xfrm>
            <a:off x="5970570" y="2517280"/>
            <a:ext cx="5400600" cy="3845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200" dirty="0" smtClean="0"/>
              <a:t>해결 방안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시스템을 면밀히 모니터링하고 성능 감소가 감지되면 즉각 학습을 중지시켜야 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입력 데이터를 모니터링해서 비정상 데이터를 이상치 탐지 알고리즘을 이용하는 등으로 잡아낼 수도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887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 smtClean="0">
                <a:solidFill>
                  <a:srgbClr val="0070C0"/>
                </a:solidFill>
              </a:rPr>
              <a:t>머신 러닝 종류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accent1"/>
                </a:solidFill>
              </a:rPr>
              <a:t>머신 </a:t>
            </a:r>
            <a:r>
              <a:rPr lang="ko-KR" altLang="en-US" sz="3000" dirty="0" smtClean="0">
                <a:solidFill>
                  <a:schemeClr val="accent1"/>
                </a:solidFill>
              </a:rPr>
              <a:t>러닝</a:t>
            </a:r>
            <a:r>
              <a:rPr lang="en-US" altLang="ko-KR" sz="3000" dirty="0" smtClean="0">
                <a:solidFill>
                  <a:schemeClr val="accent1"/>
                </a:solidFill>
              </a:rPr>
              <a:t> </a:t>
            </a:r>
            <a:r>
              <a:rPr lang="ko-KR" altLang="en-US" sz="3000" dirty="0" smtClean="0">
                <a:solidFill>
                  <a:schemeClr val="accent1"/>
                </a:solidFill>
              </a:rPr>
              <a:t>종류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03327" y="2072279"/>
            <a:ext cx="4320479" cy="3952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사람의 감독하에 훈련하는 것인지 그렇지 않은 것인지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11193" y="3237025"/>
            <a:ext cx="4320479" cy="3952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실시간으로 점진적인 학습을 하는지 아닌지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03326" y="4401771"/>
            <a:ext cx="4320479" cy="1249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300" kern="0" dirty="0" smtClean="0">
                <a:solidFill>
                  <a:srgbClr val="00B0F0"/>
                </a:solidFill>
                <a:ea typeface="돋움" panose="020B0600000101010101" pitchFamily="50" charset="-127"/>
              </a:rPr>
              <a:t>단순하게 알고 있는 데이터 포인트와 새 데이터 포인트를 비교하는 것인지 아니면 과학자들이 하는 것처럼 훈련 데이터 셋에서 패턴을 발견하여 예측 모델을 만드는지</a:t>
            </a:r>
            <a:endParaRPr lang="ko-KR" altLang="en-US" sz="1300" kern="0" dirty="0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39381" y="1606998"/>
            <a:ext cx="4320479" cy="13258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en-US" altLang="ko-KR" sz="1300" kern="0" dirty="0" smtClean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지도 학습</a:t>
            </a:r>
            <a:endParaRPr lang="en-US" altLang="ko-KR" sz="1300" kern="0" dirty="0" smtClean="0">
              <a:solidFill>
                <a:schemeClr val="tx1"/>
              </a:solidFill>
              <a:ea typeface="돋움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비지도 학습</a:t>
            </a:r>
            <a:endParaRPr lang="en-US" altLang="ko-KR" sz="1300" kern="0" dirty="0" smtClean="0">
              <a:solidFill>
                <a:schemeClr val="tx1"/>
              </a:solidFill>
              <a:ea typeface="돋움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err="1" smtClean="0">
                <a:solidFill>
                  <a:schemeClr val="tx1"/>
                </a:solidFill>
              </a:rPr>
              <a:t>준지도</a:t>
            </a:r>
            <a:r>
              <a:rPr lang="ko-KR" altLang="en-US" sz="1300" kern="0" dirty="0" smtClean="0">
                <a:solidFill>
                  <a:schemeClr val="tx1"/>
                </a:solidFill>
              </a:rPr>
              <a:t> 학습</a:t>
            </a:r>
            <a:endParaRPr lang="en-US" altLang="ko-KR" sz="1300" kern="0" dirty="0" smtClean="0">
              <a:solidFill>
                <a:schemeClr val="tx1"/>
              </a:solidFill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</a:rPr>
              <a:t>강화 학습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472941" y="3148499"/>
            <a:ext cx="4320479" cy="5723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배치 학습</a:t>
            </a:r>
            <a:endParaRPr lang="en-US" altLang="ko-KR" sz="1300" kern="0" dirty="0" smtClean="0">
              <a:solidFill>
                <a:schemeClr val="tx1"/>
              </a:solidFill>
              <a:ea typeface="돋움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온라인 학습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439381" y="4723346"/>
            <a:ext cx="4320479" cy="6064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사례 기반 학습</a:t>
            </a:r>
            <a:endParaRPr lang="en-US" altLang="ko-KR" sz="1300" kern="0" dirty="0" smtClean="0">
              <a:solidFill>
                <a:schemeClr val="tx1"/>
              </a:solidFill>
              <a:ea typeface="돋움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300" kern="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〮 </a:t>
            </a:r>
            <a:r>
              <a:rPr lang="ko-KR" altLang="en-US" sz="1300" kern="0" dirty="0" smtClean="0">
                <a:solidFill>
                  <a:schemeClr val="tx1"/>
                </a:solidFill>
                <a:ea typeface="돋움" panose="020B0600000101010101" pitchFamily="50" charset="-127"/>
              </a:rPr>
              <a:t>모델 기반 학습</a:t>
            </a:r>
            <a:endParaRPr lang="ko-KR" altLang="en-US" sz="1300" kern="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36" idx="3"/>
          </p:cNvCxnSpPr>
          <p:nvPr/>
        </p:nvCxnSpPr>
        <p:spPr>
          <a:xfrm flipV="1">
            <a:off x="5123806" y="2269926"/>
            <a:ext cx="134251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5123805" y="5026547"/>
            <a:ext cx="13155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5137073" y="3434671"/>
            <a:ext cx="134251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92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>
                <a:solidFill>
                  <a:srgbClr val="0070C0"/>
                </a:solidFill>
              </a:rPr>
              <a:t>데이터 포인트와 새 데이터 포인트를 비교하는 것인지 훈련 데이터 셋에서 패턴을 발견하여 예측 모델을 만드는지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사례 기반 학습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879976" y="1772816"/>
            <a:ext cx="5400600" cy="3845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200" dirty="0" smtClean="0"/>
              <a:t>스팸 필터를 기억하는 방식으로 만들면 사용자가 스팸이라고 지정한 메일과 동일한 모든 메일을 스팸으로 분류</a:t>
            </a:r>
            <a:endParaRPr lang="en-US" altLang="ko-KR" sz="1200" dirty="0" smtClean="0"/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200" dirty="0" smtClean="0"/>
              <a:t>스팸 메일과 동일한 메일을 스팸이라고 지정하는 대신 스팸 메일과 매우 유사한 메일을 구분하도록 스팸 필터를 프로그래밍 가능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유사도 측정 해야 함</a:t>
            </a:r>
            <a:r>
              <a:rPr lang="en-US" altLang="ko-KR" sz="1200" dirty="0" smtClean="0"/>
              <a:t>)</a:t>
            </a:r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200" dirty="0" smtClean="0"/>
              <a:t>두 메일 사이의 공통으로 포함한 단어의 수를 </a:t>
            </a:r>
            <a:r>
              <a:rPr lang="ko-KR" altLang="en-US" sz="1200" dirty="0" err="1" smtClean="0"/>
              <a:t>세아린</a:t>
            </a:r>
            <a:r>
              <a:rPr lang="ko-KR" altLang="en-US" sz="1200" dirty="0" smtClean="0"/>
              <a:t> 후 공통으로 가지고 있는 단어가 많으면 스팸으로 분류</a:t>
            </a:r>
            <a:endParaRPr lang="en-US" altLang="ko-KR" sz="12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71464" y="1157882"/>
            <a:ext cx="46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7" y="1954044"/>
            <a:ext cx="5716770" cy="291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0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세부 목차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aphicFrame>
        <p:nvGraphicFramePr>
          <p:cNvPr id="9" name="내용 개체 틀 8" descr="프로세스 목록형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8152779"/>
              </p:ext>
            </p:extLst>
          </p:nvPr>
        </p:nvGraphicFramePr>
        <p:xfrm>
          <a:off x="1524000" y="1828800"/>
          <a:ext cx="9144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885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>
                <a:solidFill>
                  <a:srgbClr val="0070C0"/>
                </a:solidFill>
              </a:rPr>
              <a:t>데이터 포인트와 새 데이터 포인트를 비교하는 것인지 훈련 데이터 셋에서 패턴을 발견하여 예측 모델을 만드는지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모델 기반 학습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879976" y="1772816"/>
            <a:ext cx="5400600" cy="3845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200" dirty="0" smtClean="0"/>
              <a:t>샘플들의 모델을 만들어 예측에 사용하는 것</a:t>
            </a:r>
            <a:endParaRPr lang="en-US" altLang="ko-KR" sz="1200" dirty="0" smtClean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71464" y="1157882"/>
            <a:ext cx="46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9" y="2068531"/>
            <a:ext cx="5680349" cy="306646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449569" y="2636912"/>
            <a:ext cx="1440160" cy="4827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데이터 분석</a:t>
            </a:r>
            <a:endParaRPr lang="ko-KR" altLang="en-US" sz="15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449569" y="3510311"/>
            <a:ext cx="1440160" cy="4827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모델 선택</a:t>
            </a:r>
            <a:endParaRPr lang="ko-KR" altLang="en-US" sz="15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070581" y="4383861"/>
            <a:ext cx="2270144" cy="4827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훈련 데이터로 모델 훈련</a:t>
            </a:r>
            <a:endParaRPr lang="ko-KR" altLang="en-US" sz="15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888088" y="5257260"/>
            <a:ext cx="2635129" cy="4827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새로운 데이터에 모델 적용</a:t>
            </a:r>
            <a:endParaRPr lang="ko-KR" altLang="en-US" sz="1500" dirty="0"/>
          </a:p>
        </p:txBody>
      </p:sp>
      <p:sp>
        <p:nvSpPr>
          <p:cNvPr id="9" name="아래쪽 화살표 8"/>
          <p:cNvSpPr/>
          <p:nvPr/>
        </p:nvSpPr>
        <p:spPr>
          <a:xfrm>
            <a:off x="8061637" y="3122369"/>
            <a:ext cx="216024" cy="39069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8061637" y="4008227"/>
            <a:ext cx="216024" cy="39069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8061637" y="4866564"/>
            <a:ext cx="216024" cy="39069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9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목 차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머신 러닝 기초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머신 러닝 종류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r>
              <a:rPr lang="ko-KR" altLang="en-US" dirty="0" smtClean="0">
                <a:solidFill>
                  <a:srgbClr val="0070C0"/>
                </a:solidFill>
              </a:rPr>
              <a:t>머신 러닝 주요 도전 과제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rtl="0"/>
            <a:r>
              <a:rPr lang="ko-KR" altLang="en-US" dirty="0" smtClean="0"/>
              <a:t>머신 러닝 테스트와 검증</a:t>
            </a:r>
            <a:endParaRPr lang="en-US" altLang="ko-KR" dirty="0" smtClean="0"/>
          </a:p>
          <a:p>
            <a:r>
              <a:rPr lang="ko-KR" altLang="en-US" dirty="0"/>
              <a:t>머신 러닝 정리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45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 smtClean="0">
                <a:solidFill>
                  <a:srgbClr val="0070C0"/>
                </a:solidFill>
              </a:rPr>
              <a:t>머신 러닝 주요 도전 과제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머신 러닝 주요 도전 과제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39416" y="1988840"/>
            <a:ext cx="5400600" cy="3845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나쁜 데이터</a:t>
            </a:r>
            <a:endParaRPr lang="en-US" altLang="ko-KR" dirty="0" smtClean="0"/>
          </a:p>
          <a:p>
            <a:pPr fontAlgn="base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나쁜 알고리즘</a:t>
            </a:r>
            <a:endParaRPr lang="en-US" altLang="ko-KR" dirty="0" smtClean="0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34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 smtClean="0">
                <a:solidFill>
                  <a:srgbClr val="0070C0"/>
                </a:solidFill>
              </a:rPr>
              <a:t>머신 러닝 주요 도전 과제 </a:t>
            </a:r>
            <a:r>
              <a:rPr lang="en-US" altLang="ko-KR" sz="1500" dirty="0" smtClean="0">
                <a:solidFill>
                  <a:srgbClr val="0070C0"/>
                </a:solidFill>
              </a:rPr>
              <a:t>(</a:t>
            </a:r>
            <a:r>
              <a:rPr lang="ko-KR" altLang="en-US" sz="1500" dirty="0" smtClean="0">
                <a:solidFill>
                  <a:srgbClr val="0070C0"/>
                </a:solidFill>
              </a:rPr>
              <a:t>나쁜 데이터</a:t>
            </a:r>
            <a:r>
              <a:rPr lang="en-US" altLang="ko-KR" sz="1500" dirty="0" smtClean="0">
                <a:solidFill>
                  <a:srgbClr val="0070C0"/>
                </a:solidFill>
              </a:rPr>
              <a:t>)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충분하지 않은 양의 훈련 데이터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37712" y="1448272"/>
            <a:ext cx="5400600" cy="3845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500" dirty="0" smtClean="0"/>
              <a:t>머신 러닝 알고리즘이 잘 작동하려면 데이터가 많아야 함</a:t>
            </a:r>
            <a:endParaRPr lang="en-US" altLang="ko-KR" sz="1500" dirty="0" smtClean="0"/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500" dirty="0" smtClean="0"/>
              <a:t>아주 간단한 문제에서조차도 수천 개의 데이터가 필요함</a:t>
            </a:r>
            <a:endParaRPr lang="en-US" altLang="ko-KR" sz="1500" dirty="0" smtClean="0"/>
          </a:p>
          <a:p>
            <a:pPr marL="0" indent="0" fontAlgn="base">
              <a:lnSpc>
                <a:spcPct val="170000"/>
              </a:lnSpc>
              <a:buNone/>
            </a:pPr>
            <a:r>
              <a:rPr lang="en-US" altLang="ko-KR" sz="1500" dirty="0" smtClean="0"/>
              <a:t>(</a:t>
            </a:r>
            <a:r>
              <a:rPr lang="ko-KR" altLang="en-US" sz="1500" dirty="0" smtClean="0"/>
              <a:t>복잡한 문제라면 수백만 개가 </a:t>
            </a:r>
            <a:r>
              <a:rPr lang="ko-KR" altLang="en-US" sz="1500" dirty="0" err="1" smtClean="0"/>
              <a:t>필요할수도</a:t>
            </a:r>
            <a:r>
              <a:rPr lang="ko-KR" altLang="en-US" sz="1500" dirty="0" smtClean="0"/>
              <a:t> 있음</a:t>
            </a:r>
            <a:r>
              <a:rPr lang="en-US" altLang="ko-KR" sz="1500" dirty="0" smtClean="0"/>
              <a:t>)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159896" y="4725144"/>
            <a:ext cx="997190" cy="988105"/>
          </a:xfrm>
          <a:custGeom>
            <a:avLst/>
            <a:gdLst>
              <a:gd name="connsiteX0" fmla="*/ 477674 w 997190"/>
              <a:gd name="connsiteY0" fmla="*/ 44988 h 988105"/>
              <a:gd name="connsiteX1" fmla="*/ 264314 w 997190"/>
              <a:gd name="connsiteY1" fmla="*/ 2316 h 988105"/>
              <a:gd name="connsiteX2" fmla="*/ 57050 w 997190"/>
              <a:gd name="connsiteY2" fmla="*/ 130332 h 988105"/>
              <a:gd name="connsiteX3" fmla="*/ 14378 w 997190"/>
              <a:gd name="connsiteY3" fmla="*/ 447324 h 988105"/>
              <a:gd name="connsiteX4" fmla="*/ 270410 w 997190"/>
              <a:gd name="connsiteY4" fmla="*/ 922812 h 988105"/>
              <a:gd name="connsiteX5" fmla="*/ 471578 w 997190"/>
              <a:gd name="connsiteY5" fmla="*/ 941100 h 988105"/>
              <a:gd name="connsiteX6" fmla="*/ 648362 w 997190"/>
              <a:gd name="connsiteY6" fmla="*/ 971580 h 988105"/>
              <a:gd name="connsiteX7" fmla="*/ 940970 w 997190"/>
              <a:gd name="connsiteY7" fmla="*/ 654588 h 988105"/>
              <a:gd name="connsiteX8" fmla="*/ 983642 w 997190"/>
              <a:gd name="connsiteY8" fmla="*/ 166908 h 988105"/>
              <a:gd name="connsiteX9" fmla="*/ 776378 w 997190"/>
              <a:gd name="connsiteY9" fmla="*/ 8412 h 988105"/>
              <a:gd name="connsiteX10" fmla="*/ 477674 w 997190"/>
              <a:gd name="connsiteY10" fmla="*/ 44988 h 98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7190" h="988105">
                <a:moveTo>
                  <a:pt x="477674" y="44988"/>
                </a:moveTo>
                <a:cubicBezTo>
                  <a:pt x="392330" y="43972"/>
                  <a:pt x="334418" y="-11908"/>
                  <a:pt x="264314" y="2316"/>
                </a:cubicBezTo>
                <a:cubicBezTo>
                  <a:pt x="194210" y="16540"/>
                  <a:pt x="98706" y="56164"/>
                  <a:pt x="57050" y="130332"/>
                </a:cubicBezTo>
                <a:cubicBezTo>
                  <a:pt x="15394" y="204500"/>
                  <a:pt x="-21182" y="315244"/>
                  <a:pt x="14378" y="447324"/>
                </a:cubicBezTo>
                <a:cubicBezTo>
                  <a:pt x="49938" y="579404"/>
                  <a:pt x="194210" y="840516"/>
                  <a:pt x="270410" y="922812"/>
                </a:cubicBezTo>
                <a:cubicBezTo>
                  <a:pt x="346610" y="1005108"/>
                  <a:pt x="408586" y="932972"/>
                  <a:pt x="471578" y="941100"/>
                </a:cubicBezTo>
                <a:cubicBezTo>
                  <a:pt x="534570" y="949228"/>
                  <a:pt x="570130" y="1019332"/>
                  <a:pt x="648362" y="971580"/>
                </a:cubicBezTo>
                <a:cubicBezTo>
                  <a:pt x="726594" y="923828"/>
                  <a:pt x="885090" y="788700"/>
                  <a:pt x="940970" y="654588"/>
                </a:cubicBezTo>
                <a:cubicBezTo>
                  <a:pt x="996850" y="520476"/>
                  <a:pt x="1011074" y="274604"/>
                  <a:pt x="983642" y="166908"/>
                </a:cubicBezTo>
                <a:cubicBezTo>
                  <a:pt x="956210" y="59212"/>
                  <a:pt x="855626" y="28732"/>
                  <a:pt x="776378" y="8412"/>
                </a:cubicBezTo>
                <a:cubicBezTo>
                  <a:pt x="697130" y="-11908"/>
                  <a:pt x="563018" y="46004"/>
                  <a:pt x="477674" y="44988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>
            <a:endCxn id="6" idx="0"/>
          </p:cNvCxnSpPr>
          <p:nvPr/>
        </p:nvCxnSpPr>
        <p:spPr>
          <a:xfrm>
            <a:off x="5581022" y="4528423"/>
            <a:ext cx="56548" cy="24170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 17"/>
          <p:cNvSpPr/>
          <p:nvPr/>
        </p:nvSpPr>
        <p:spPr>
          <a:xfrm>
            <a:off x="5631593" y="4442696"/>
            <a:ext cx="381183" cy="245176"/>
          </a:xfrm>
          <a:custGeom>
            <a:avLst/>
            <a:gdLst>
              <a:gd name="connsiteX0" fmla="*/ 1452 w 381183"/>
              <a:gd name="connsiteY0" fmla="*/ 206378 h 245176"/>
              <a:gd name="connsiteX1" fmla="*/ 152706 w 381183"/>
              <a:gd name="connsiteY1" fmla="*/ 20748 h 245176"/>
              <a:gd name="connsiteX2" fmla="*/ 379588 w 381183"/>
              <a:gd name="connsiteY2" fmla="*/ 27623 h 245176"/>
              <a:gd name="connsiteX3" fmla="*/ 242084 w 381183"/>
              <a:gd name="connsiteY3" fmla="*/ 227004 h 245176"/>
              <a:gd name="connsiteX4" fmla="*/ 1452 w 381183"/>
              <a:gd name="connsiteY4" fmla="*/ 206378 h 2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183" h="245176">
                <a:moveTo>
                  <a:pt x="1452" y="206378"/>
                </a:moveTo>
                <a:cubicBezTo>
                  <a:pt x="-13444" y="172002"/>
                  <a:pt x="89684" y="50540"/>
                  <a:pt x="152706" y="20748"/>
                </a:cubicBezTo>
                <a:cubicBezTo>
                  <a:pt x="215728" y="-9044"/>
                  <a:pt x="364692" y="-6753"/>
                  <a:pt x="379588" y="27623"/>
                </a:cubicBezTo>
                <a:cubicBezTo>
                  <a:pt x="394484" y="61999"/>
                  <a:pt x="301669" y="191482"/>
                  <a:pt x="242084" y="227004"/>
                </a:cubicBezTo>
                <a:cubicBezTo>
                  <a:pt x="182499" y="262526"/>
                  <a:pt x="16348" y="240754"/>
                  <a:pt x="1452" y="206378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976320" y="2623491"/>
            <a:ext cx="2448272" cy="12889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사과 </a:t>
            </a:r>
            <a:r>
              <a:rPr lang="ko-KR" altLang="en-US" dirty="0" err="1" smtClean="0"/>
              <a:t>사과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사과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사과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사과</a:t>
            </a:r>
            <a:r>
              <a:rPr lang="ko-KR" altLang="en-US" dirty="0" smtClean="0"/>
              <a:t> 먹는 사과 풋사과 </a:t>
            </a:r>
            <a:r>
              <a:rPr lang="ko-KR" altLang="en-US" dirty="0" err="1" smtClean="0"/>
              <a:t>빨간사과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파란사과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초록사과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익은사과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3506064" y="4185941"/>
            <a:ext cx="288032" cy="2880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06064" y="4565284"/>
            <a:ext cx="288032" cy="66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434056" y="5293999"/>
            <a:ext cx="158180" cy="550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707924" y="5293999"/>
            <a:ext cx="158180" cy="550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87688" y="4581129"/>
            <a:ext cx="158180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849588" y="4577269"/>
            <a:ext cx="158180" cy="435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4000776" y="3541580"/>
            <a:ext cx="792088" cy="576064"/>
          </a:xfrm>
          <a:prstGeom prst="wedgeRoundRectCallout">
            <a:avLst>
              <a:gd name="adj1" fmla="val -66359"/>
              <a:gd name="adj2" fmla="val 7367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사과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903492" y="4442696"/>
            <a:ext cx="1351816" cy="936104"/>
          </a:xfrm>
          <a:prstGeom prst="round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7276976" y="5446772"/>
            <a:ext cx="623888" cy="195262"/>
          </a:xfrm>
          <a:custGeom>
            <a:avLst/>
            <a:gdLst>
              <a:gd name="connsiteX0" fmla="*/ 104775 w 623888"/>
              <a:gd name="connsiteY0" fmla="*/ 0 h 195262"/>
              <a:gd name="connsiteX1" fmla="*/ 107157 w 623888"/>
              <a:gd name="connsiteY1" fmla="*/ 78581 h 195262"/>
              <a:gd name="connsiteX2" fmla="*/ 0 w 623888"/>
              <a:gd name="connsiteY2" fmla="*/ 83343 h 195262"/>
              <a:gd name="connsiteX3" fmla="*/ 0 w 623888"/>
              <a:gd name="connsiteY3" fmla="*/ 195262 h 195262"/>
              <a:gd name="connsiteX4" fmla="*/ 623888 w 623888"/>
              <a:gd name="connsiteY4" fmla="*/ 192881 h 195262"/>
              <a:gd name="connsiteX5" fmla="*/ 621507 w 623888"/>
              <a:gd name="connsiteY5" fmla="*/ 78581 h 195262"/>
              <a:gd name="connsiteX6" fmla="*/ 495300 w 623888"/>
              <a:gd name="connsiteY6" fmla="*/ 78581 h 195262"/>
              <a:gd name="connsiteX7" fmla="*/ 495300 w 623888"/>
              <a:gd name="connsiteY7" fmla="*/ 4762 h 195262"/>
              <a:gd name="connsiteX8" fmla="*/ 104775 w 623888"/>
              <a:gd name="connsiteY8" fmla="*/ 0 h 1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3888" h="195262">
                <a:moveTo>
                  <a:pt x="104775" y="0"/>
                </a:moveTo>
                <a:lnTo>
                  <a:pt x="107157" y="78581"/>
                </a:lnTo>
                <a:lnTo>
                  <a:pt x="0" y="83343"/>
                </a:lnTo>
                <a:lnTo>
                  <a:pt x="0" y="195262"/>
                </a:lnTo>
                <a:lnTo>
                  <a:pt x="623888" y="192881"/>
                </a:lnTo>
                <a:cubicBezTo>
                  <a:pt x="623094" y="154781"/>
                  <a:pt x="622301" y="116681"/>
                  <a:pt x="621507" y="78581"/>
                </a:cubicBezTo>
                <a:lnTo>
                  <a:pt x="495300" y="78581"/>
                </a:lnTo>
                <a:lnTo>
                  <a:pt x="495300" y="4762"/>
                </a:lnTo>
                <a:lnTo>
                  <a:pt x="104775" y="0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8466708" y="4373298"/>
            <a:ext cx="713088" cy="12687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608372" y="4589323"/>
            <a:ext cx="421126" cy="11258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754740" y="5378800"/>
            <a:ext cx="146627" cy="1466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위로 굽은 화살표 32"/>
          <p:cNvSpPr/>
          <p:nvPr/>
        </p:nvSpPr>
        <p:spPr>
          <a:xfrm rot="16200000" flipH="1">
            <a:off x="9427529" y="4127832"/>
            <a:ext cx="1085872" cy="1035562"/>
          </a:xfrm>
          <a:prstGeom prst="bent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>
                <a:solidFill>
                  <a:srgbClr val="0070C0"/>
                </a:solidFill>
              </a:rPr>
              <a:t>머신 러닝 주요 도전 과제 </a:t>
            </a:r>
            <a:r>
              <a:rPr lang="en-US" altLang="ko-KR" sz="1500" dirty="0">
                <a:solidFill>
                  <a:srgbClr val="0070C0"/>
                </a:solidFill>
              </a:rPr>
              <a:t>(</a:t>
            </a:r>
            <a:r>
              <a:rPr lang="ko-KR" altLang="en-US" sz="1500" dirty="0">
                <a:solidFill>
                  <a:srgbClr val="0070C0"/>
                </a:solidFill>
              </a:rPr>
              <a:t>나쁜 데이터</a:t>
            </a:r>
            <a:r>
              <a:rPr lang="en-US" altLang="ko-KR" sz="1500" dirty="0">
                <a:solidFill>
                  <a:srgbClr val="0070C0"/>
                </a:solidFill>
              </a:rPr>
              <a:t>)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대표성 없는 훈련 데이터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35360" y="1448272"/>
            <a:ext cx="7827608" cy="3845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500" dirty="0" smtClean="0"/>
              <a:t>일반화하려는 사례들을 대표하는 훈련 세트를 사용하는 것이 매우 중요</a:t>
            </a:r>
            <a:endParaRPr lang="en-US" altLang="ko-KR" sz="1500" dirty="0" smtClean="0"/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500" dirty="0" smtClean="0"/>
              <a:t>샘플이 작으면 샘플링 잡음</a:t>
            </a:r>
            <a:r>
              <a:rPr lang="en-US" altLang="ko-KR" sz="1500" dirty="0" smtClean="0"/>
              <a:t>(</a:t>
            </a:r>
            <a:r>
              <a:rPr lang="ko-KR" altLang="en-US" sz="1500" dirty="0" smtClean="0"/>
              <a:t>우연에 의한 대표성 없는 데이터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이 생김</a:t>
            </a:r>
            <a:endParaRPr lang="en-US" altLang="ko-KR" sz="1500" dirty="0" smtClean="0"/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500" dirty="0" smtClean="0"/>
              <a:t>매우 큰 샘플도 표본 추출 방법이 잘못되면 대표성을 못 띄움 </a:t>
            </a:r>
            <a:r>
              <a:rPr lang="en-US" altLang="ko-KR" sz="1500" dirty="0" smtClean="0"/>
              <a:t>(</a:t>
            </a:r>
            <a:r>
              <a:rPr lang="ko-KR" altLang="en-US" sz="1500" dirty="0" smtClean="0"/>
              <a:t>샘플링 편향</a:t>
            </a:r>
            <a:r>
              <a:rPr lang="en-US" altLang="ko-KR" sz="1500" dirty="0" smtClean="0"/>
              <a:t>)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71464" y="1157882"/>
            <a:ext cx="46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AutoShape 2" descr="data:image/png;base64,iVBORw0KGgoAAAANSUhEUgAAAYwAAAERCAYAAABowZDXAAAABHNCSVQICAgIfAhkiAAAAAlwSFlz%0AAAALEgAACxIB0t1+/AAAADl0RVh0U29mdHdhcmUAbWF0cGxvdGxpYiB2ZXJzaW9uIDIuMS4xLCBo%0AdHRwOi8vbWF0cGxvdGxpYi5vcmcvAOZPmwAAIABJREFUeJzt3XuYHXWd5/H3p0nTiTRISAJiYoga%0AAYkmQdvLCCgCiuiaZQw7clmFdRW8oD6ySGYe5FFBRaLiKsw4yw4YFG9IUMYb4zqI3NEOkigICAZC%0AuIQmBkhr0jTp7/5R1ab6cM7p6vS51Dnn83qeeqjLr6q+58fJ+XZV/er3U0RgZmY2nq5mB2BmZq3B%0ACcPMzHJxwjAzs1ycMMzMLBcnDDMzy8UJw8zMcnHCMDOzXJwwzMwsFycMMzPLZUqzA6ilmTNnxrx5%0A85odhplZS1m1atXjETFrvHJtlTDmzZtHf39/s8MwM2spkh7IU863pMzMLBcnDDMzy8UJw8zMcnHC%0AMDOzXJwwzMwsl4YlDEmDJdM2SRdUKHtSuj1b/tBGxWpmZs/WsGa1EdE7Oi+pF3gU+H6VXW6OiIPr%0AHpiZ2SRsHBxi/aYtzJk+jRm9PTtcphU06z2MpcBjwPVNOr+Z2aRddftDLFu5hu6uLoZHRli+dCFL%0AFs+ecJlW0axnGCcC34jqA4ofKOlxSfdIOktSW71kaGatbePgEMtWrmHr8Aibh55h6/AIZ6xcw8bB%0AoQmVaSUNTxiS9gHeAFxapdh1wMuAPUmuRo4DPl7heCdL6pfUPzAwUOtwzczKWr9pC91dY39Cu7u6%0AWL9py4TKtJJmXGG8C7ghItZWKhARf4qItRExEhG/A84GjqlQ9qKI6IuIvlmzxu0KxcysJuZMn8bw%0AyMiYdcMjI8yZPm1CZVpJMxLGu6l+dVFOAKpDLGZmO2RGbw/Lly5kancXu/ZMYWp3F8uXLhzzUDtP%0AmVbS0OcCkl4HzKZ66ygkHQXcFhEbJO0PnDXePmZmjbZk8WwOmj+zaguoPGVaRaMfJJ8IXBkRm7Mr%0AJc0F7gQOiIh1wOHAirT57QbgMuBzDY7VrHBarXlmq8W7I2b09oz72fKUaQUNTRgRcUqF9euA3szy%0A6cDpjYrLrBW0WvPMVovXxueuQcxaQKs1z2y1eC0fJwyzFtBqzTNbLV7LxwnDrAW0WvPMVovX8nHC%0AMGsBrdY8s9XitXxUvXeO1tLX1xce09vaWau1Omq1eDuVpFUR0TdeOffPZNZCWq15ZqvFa9U5YZi1%0AsaL/hT8a3y4778Rfnt5W2DjHU/R6rhUnDLM2VfT3IEbji5FgaFswtTt5pFq0OMdT9HquJT/0NmtD%0ARX8PIhvf0LbkOerW4ZHCxTmeotdzrTlhmLWhor8HUS6+UUWKczxFr+dac8Iwa0NFfw+iXHyjihTn%0AeIpez7XmhGHWhor+HkQ2vp6dkpELpnZ3FS7O8RS9nmvN72GYtbGit95xK6li8HsYZlb49yCKHl9W%0AtaTQ7M/RqITlhGFmNo4iN51tZGx+hmFmVkWRm842OjYnDDOzKorcdLbRsTlhmJlVUeSms42OzQnD%0AzKyKIjedbXRsblZrZpZDkZvOTjY2N6s1M6uhZjedraZRsfmWlJmZ5eKEYWZmuThhmJlZLk4YZmaW%0AixOGmZnl4oRhZma5NCxhSBosmbZJuqBK+Y9JelTSU5IukVTM9mxmHW7j4BCrH3yiEH0rFUE710fD%0A3sOIiN7ReUm9wKPA98uVlXQk8I/AYcDDwA+AT6frzKwgityLazO0e30065bUUuAx4PoK208ELo6I%0AOyJiE3AOcFKDYjOzHIrci2szdEJ9NCthnAh8Iyr3S7IAWJ1ZXg3sJWlGaUFJJ0vql9Q/MDBQh1DN%0ArJwi9+LaDJ1QHw1PGJL2Ad4AXFqlWC/wZGZ5dH7X0oIRcVFE9EVE36xZs2oXqJlVVeReXJuhE+qj%0AGVcY7wJuiIi1VcoMArtllkfnN9ctKjObkCL34toMnVAfzeh88N3A58cpcwewCLg8XV4EbIiIjfUM%0AzMwmZsni2Rw0f2Zhe3FttHavj4YmDEmvA2ZToXVUxjeAFZK+RdJK6hPAivpGZ2Y7osi9uDZDO9dH%0Ao29JnQhcGRFjbi1Jmpu+mzEXICKuBpYDvwTWAQ8An2xwrGaWUe/3C9r5/YV20dArjIg4pcL6dSQP%0AurPrzgfOb0RcZlZdvd8vaPf3F9qFuwYxs6rq/X5BJ7y/0C6cMMysqnq/X9AJ7y+0i9y3pCS9Ezgc%0A2JOSRBMRS2ocl5kVRL3fL+iE9xfaRa4rDElfAC4D5gFPABtLJjNrU/V+v6AT3l9oF6rcO0emkLQB%0A+FBEXFH/kHZcX19f9Pf3NzsMs7a0cXCoru8X1Pv4VpmkVRHRN165vLekuoDbJxeSmbWydn6/wPLJ%0AmzAuAv478Kn6hWJmncrNaltD3oSxO3C8pDcBa4Dh7MaI+EitAzOzzpBtVruV5OH3GSvXcND8mb6i%0AKZi8CeMAtt+S2r9k2/gPQczMKhhtVjuaLGB7s1onjGLJlTAi4o31DsTMOpOb1baOCb24J2mqpJdJ%0AWiBpar2CMrPO4Wa1rSPXFYakbuBzwKnAzoCAIUkXAGdGxHC1/c3Mqmn3bsHbRd5nGOcBxwHvB25I%0A1x0CnEtylXJ67UMzs07iZrvFlzdhHA+8JyJ+mll3n6QB4N9wwjAza3t5n2E8F7ivzPr7SJrcmplZ%0Am8ubMFYD5d61+Ch+A9zMrCPkvSV1BvBTSUcAt6TrXgs8HziqHoGZmVmx5LrCiIjrgH2BK0hGxusl%0AGZd7v4i4odq+ZmbWHnKPhxERDwNn1jEWMzMrsIoJQ9IrgNsjYiSdrygibqt5ZGZmVijVrjD6gecB%0Aj6XzQfLCXqkAdqp9aGZmViTVEsYLgYHMvJmZdbCKCSMiHsguAg9GmeH5JM2tR2BmZlYsed/DWAvM%0AKl0paUa6zczM2lzehCHKj3vRC2ytXThmZlZUVZvVSvpqOhvAuZL+mtm8E/Bq/Ka3mVlHGO8K4+Xp%0AJOClmeWXA/OB24CTJnJCScdK+oOkv0i6T9IhZcqcJGmbpMHMdOhEzmNmZrVV9QpjdKQ9SV8HPhoR%0AT03mZOmY4OcB7wR+DexdpfjNEXHwZM5n7W3j4JDHT5gg15lNRt43vf8J2A0YkzAkzQGGI2JDzuN8%0AGjg7Ikb7o3oo535mY1x1+0MsW7mG7q4uhkdGWL50IUsWz252WIXmOrPJyvvQ+zLKdzJ4JPDNPAeQ%0AtBPQB8ySdK+k9ZIulFRp4N4DJT0u6R5JZ0nK3Y2JtbeNg0MsW7mGrcMjbB56hq3DI5yxcg0bB4ea%0AHVphuc6sFvImjD7gujLrr0+35bEX0A0cQzJa32LgQOATZcpeB7wM2BNYSjLa38fLHVTSyZL6JfUP%0ADAyUK2JtZv2mLXR3jf3qdnd1sX7TliZFVHyuM6uFvAljClDuhufUCuvLGf1mXhARj0TE48D5wFtL%0AC0bEnyJibUSMRMTvgLNJEs2zRMRFEdEXEX2zZj3rVRFrQ3OmT2N4ZGTMuuGREeZMr3Sxaq4zq4W8%0ACeNW4ANl1n8I+E2eA0TEJmA9Y9/nKPduR9ndKd+PlXWgGb09LF+6kKndXezaM4Wp3V0sX7rQD3Gr%0AcJ1ZLeR9LnAmcI2khcA16brDSG4pHTGB830d+LCkq4Fh4GPAj0sLSToKuC0iNkjaHziLZPwNMwCW%0ALJ7NQfNnusXPBLjObLJyJYyIuEXS35E8R3hHuvq3wAcjYvUEzncOMBO4h+QN8cuBz6b9Ud0JHBAR%0A64DDgRWSeoENJA/dPzeB81gHmNHb4x+9CXKd2WSoTH+CLauvry/6+/ubHYaZWUuRtCoixm3ANOGm%0AqpKeB+ycXZdeFZiZWRvLlTAkPRf4KvAPlCSLlAdQMjNrc3lbSX0RWAQcTfLs4XiS5xnrSbr5MDOz%0ANpf3ltRRwHERcb2kbcCqiPiepEeAU4Ar6hahmZkVQt4rjN2B0RH4ngRmpPM3A6+rdVBmZlY8eRPG%0AfcCL0vk/AMdKEkkT2z/XIzAzMyuWvAljBbAwnf88yW2op4EvkHRXbmZmbS7vi3tfzsxfk7593Qf8%0AMe3ryczM2lzFK4x0xLs90/lLJO06ui0i1kXElU4WZmado9otqS1Abzp/IknPtGZm1qGq3ZK6Cfih%0ApFUkPcV+VVLZzvMj4j31CM7MzIqjWsJ4F3A6MJ+ke/EZgIfnMjPrUBUTRjpO98cBJK0leXFvY6MC%0AMzOzYsnbSuqFpeskdUfEcO1DMjOzIsr1Hoakj0hamlm+GNgi6W5J+9UtOjMzK4y8L+59BBgAkPR6%0Akl5rjwduB75Un9DMzKxI8nY+OBtYm86/Hfh+RFwu6XfA9XWJzMzMCiXvFcZTwJ7p/JuA/0znh/H7%0AGWZmHSHvFcbPgf8r6TaSZrY/S9cvYPuVh5mZtbG8VxgfAm4EZgHHRMRoD7WvAL5Tj8DMzKxY8jar%0AfQr4cJn1n6x5RJbLxsEh1m/awpzp05jR29PscMysA1RMGJL2GL2SkLRHtYNkrjisAa66/SGWrVxD%0Ad1cXwyMjLF+6kCWLZzc7LDNrc9WuMAYk7R0RjwGPk3QPUkrp+p3qEZw928bBIZatXMPW4RG2MgLA%0AGSvXcND8mb7SMLO6qpYwDmP7aHqHUT5hWIOt37SF7q6uvyULgO6uLtZv2uKEYWZ1Va0vqV9l5q9t%0ASDQ2rjnTpzE8MjJm3fDICHOmT2tSRGbWKfJ2DfK3wZRK1s+QtK32YVklM3p7WL50IVO7u9i1ZwpT%0Au7tYvnShry7MrO7yvoehCut7SMb2zk3SscAngbnAo8BJEfGst8UlfQxYBjwHuAL4QES4e3VgyeLZ%0AHDR/pltJmVlDVU0Ykk5LZwN4v6TBzOadgEOAu/KeTNKbgPOAdwK/BvauUO5I4B9Jnp08DPwA+HS6%0AruZasYnqjN6elom11bXi98OsHsa7whh990LAe4Hs7aengfuB90/gfJ8Gzo6IW9LlhyqUOxG4OCLu%0AAJB0DvAt6pAw3ETVqvH3w2y7qs8wIuKF6VgYvwIWjS6n034RcWRE3JrnRJJ2AvqAWZLulbRe0oWS%0Ayj2tXQCsziyvBvaSNCPfx8on20R189AzbB0e4YyVa9g46Dtf5u+HWalcD70j4o0RsWmS59oL6AaO%0AIbmVtRg4EPhEmbK9wJOZ5dH5XUsLSjpZUr+k/oGBgQkFNNpENWu0iaqZvx9mY+V96I2kfUl+7OcC%0AO2e3RcR7chxi9F/ZBRHxSHrM80kSxpklZQeB3TLLo/ObSw8aERcBFwH09fVN6F0RN1G1avz9MBsr%0Ab7PatwFrSMbCeA+wH/BW4O+BmXmOkV6hrGfsC4CVfuDvABZllhcBG2o9pribqFo1/n6YjaWI8f8o%0Al7QKuCIizpW0meQH/GHgm8DNEXF+rpNJZwNHAW8jGUvj34FrI+KsknJvAVawvZXUlcCvI6LqQ+++%0Avr7o7+/PE8oYbgVj1fj7Ye1O0qqI6BuvXN5bUvsB30vnh4HnRMTWNAH8BMiVMIBzSK5I7gG2ApcD%0An5U0F7gTOCAi1kXE1ZKWA78EpgErSd7dqAs3UbVqavH9cNKxdpA3YWxm+8h6j5AMovT7dP/peU8W%0AEcPAB9Mpax3Jg+5s2fPJn4jMCstNc61d5B1A6Vbg4HT+J8CXJH0S+Dpwcz0CM2sHbppr7STvFcZp%0AbL8C+BRJ89alJLeWTquwj1nHc+/C1k7yjrj3p8z8X4EP1C0iszbiprnWTvI2q50laVZm+eWSPiPp%0AuPqFZtb63DTX2kneW1KXkzShvUTSTOA6kuauH5b0/Ij4Ur0CNGt17l3Y2kXeh94LgdEOA48B7o2I%0ABcC7gVPqEZhZO5nR28OiF+zuZGEtLW/CmEbSXQfAESQv3AHcBryg1kG1k42DQ6x+8Am3imkC171Z%0AbeW9JfVH4B2SVgJvBr6Qrt8LeKIegbUDt79vHte9We3lvcL4NMnAR/cDt2S6ND8S+G0d4mp5bn/f%0APK57s/rI2735lSS91PYBb8ls+gV+D6Msd43dPK57s/rI3b15RGwANpSsyzV4Uidy+/vmcd2b1Ufe%0AW1I2QW5/3zyue7P6yNW9eavY0e7N68m9lDaP694sn1p3b247qB27Tm+VH+J2rHuzZnLCsAlxc1Wz%0AzpX7GYakvSSdLulrafcgSDpI0gvrF54ViZurmnW2vJ0PvhK4GzgB+J/AbummNwGfrU9oVjRurmrW%0A2fJeYXwR+EpEHAhk/5z8D+CgmkdlheTmqmadLW/CeCVwaZn1j5B0D2IdwM1VzTpb3ofeWyg/dvf+%0AwGO1C8eKzl11m3WuvFcYVwGflDT66xCS5pH0L7WyDnE1TTv1cFqvz+Kuus06U94rjNOBnwIDwHOA%0AG0huRd0IfKI+oTVeOzUZbafPYmbFkHdM76eAgyUdBryC5Mrktoj4RT2Da6Rsk9GtJA92z1i5hoPm%0Az2y5v6Tb6bOYWXFUTBiStgF7R8Rjki4BPhoR1wDXNCy6BhptMjr6Awvbm4y22o9sO30WMyuOas8w%0AtgC96fyJwNT6h9M87dRktJ0+i5kVR7VbUjcBP5S0ChDwVUll39CKiPfUI7hGGm0yekbJff9W/Iu8%0AnT6LmRVHtYTxLpKH3fOBAGYw9qW9ttNOTUbb6bOYWTFUTBjpgEkfB5C0FjguIjZO5mSSrgVeCzyT%0ArnooIvYrU+5TwJmMTVALI+JPkzl/Hu3Uw2k7fRYza768Q7S+cLLJIuPUiOhNp2cli4zvZcr1NiJZ%0AmJlZZdVaSZ0G/EtEbE3nK4qI82semZmZFUq1ZxgfJuk/ams6X0kAE0kY50r6PEnvt2dGxLUVyr1d%0A0p9J+qu6MCK+Vq6QpJOBkwHmzp07gTDMzGwiGjpEq6TXAHcCTwPHAhcCiyPivpJyBwBPABuA15B0%0AP3JaRHyn2vGLOESrmVnR5R2iNfcAShVOso+ky/OWj4hbI2JzRAxFxKUkXYu8tUy5OyPi4YjYFhE3%0AAV8BjplMrGZmNjmTShjA7sDSSewfJO941KqcmZnVyWQTRm6Sdpd0pKSpkqZIOgF4PXB1mbL/VdJ0%0AJV4NfISkx1wzM2uSvL3V1kI38BmSMTS2AXcBR0fEPZIOAX4WEaNdkRwLXAL0AOuB89JbWGZm1iQN%0ASxgRMQC8qsK269nebxURcVyj4jIzs3yqJgxJ/z7O/rvVMBYzMyuw8a4wxnu7eyOwtkaxmJlZgVVN%0AGBHxPxoViJmZFVvDWkmZmVlrc8IwM7NcnDDMzCwXJwwzM8vFCcPMzHJxwjAzs1ycMMzMLBcnDDMz%0Ay8UJw8zMcnHCMDOzXJwwzMwsFycMMzPLxQnDzMxyccIwM7NcnDDMzCwXJwwzM8vFCcP+ZuPgEKsf%0AfIKNg0PNDsXMCmi8IVqtQ1x1+0MsW7mG7q4uhkdGWL50IUsWz252WGZWIL7CMDYODrFs5Rq2Do+w%0AeegZtg6PcMbKNb7SMLMxnDCM9Zu20N019qvQ3dXF+k1bmhSRmRWRE4YxZ/o0hkdGxqwbHhlhzvRp%0ATYrIzIrICcOY0dvD8qULmdrdxa49U5ja3cXypQuZ0dvT7NDMrED80NsAWLJ4NgfNn8n6TVuYM32a%0Ak4WZPUtDrzAkXStpq6TBdLq7QjlJOk/SxnQ6T5IaGWsnmtHbw6IX7O5kYWZlNeOW1KkR0ZtO+1Uo%0AczJwNLAIWAi8HTilUQGamdmzFfUZxonAlyJifUQ8BHwJOKm5IZmZdbZmJIxzJT0u6UZJh1YoswBY%0AnVlena4zM7MmaXTCWAa8CJgNXAT8SNKLy5TrBZ7MLD8J9JZ7jiHpZEn9kvoHBgbqEbOZmdHghBER%0At0bE5ogYiohLgRuBt5YpOgjsllneDRiMiChzzIsioi8i+mbNmlWfwM3MrOnPMAIo1/rpDpIH3qMW%0ApevMzKxJGpYwJO0u6UhJUyVNkXQC8Hrg6jLFvwGcJmm2pOcD/wtY0ahYzczs2Rr54l438Blgf2Ab%0AcBdwdETcI+kQ4GcR0ZuW/T8kzzp+ly7/W7quZWwcHPJLcGbWVhqWMCJiAHhVhW3XkzzoHl0O4Ix0%0AajnuKtzM2lGzn2G0HXcVbmbtygmjxtxVuJm1KyeMGnNX4WbWrpwwasxdhZtZu3L35nXgrsLNrB05%0AYdTJjN6eQiYKN/c1sx3lhNFB3NzXzCbDzzA6hJv7mtlkOWF0CDf3NbPJcsLoEG7ua2aT5YTRIdzc%0A18wmyw+9O4ib+5rZZDhhdJiiNvc1s+LzLSkzM8vFCcPMzHJxwjAzs1ycMMzMLBcnDDMzy8UJw8zM%0AclEyfHZ7kDQAPFDjw84EHq/xMVuR68F1AK4DaM862CciZo1XqK0SRj1I6o+IvmbH0WyuB9cBuA6g%0As+vAt6TMzCwXJwwzM8vFCWN8FzU7gIJwPbgOwHUAHVwHfoZhZma5+ArDzMxyccIwM7Nc2jphSDpV%0AUr+kIUkrSrYdLukuSX+V9EtJ+2S29Ui6RNJTkh6VdFqt9m20NJ6LJT0gabOk2yUdldneKfVwmaRH%0A0njukfTezLaOqINRkl4iaaukyzLrjk+/I3+R9ENJe2S27SHpB+m2ByQdX3K8Hd630SRdm372wXS6%0AO7OtI+pgUiKibSfgHcDRwNeAFZn1M4Engf8GTAW+ANyS2X4ucD0wHXgp8Cjwlsnu26Q62AX4FDCP%0A5A+E/wJsTpc7qR4WAD3p/P5pPK/spDrIxPXzNK7LMnWzGXg90At8G/hupvx3gO+l2w5OP/OCye7b%0ApM9+LfDeCt+PjqiDSdVfswNo0JfkM4xNGCcDN2WWdwG2APunyw8Db85sP2f0CzCZfYsyAWuApZ1a%0AD8B+wCPAP3RaHQDHApeT/BExmjA+B3w7U+bFwNPArulnehrYN7P9m8DnJ7tvkz7/tZRPGB1TB5OZ%0A2vqWVBULgNWjCxHxF+A+YIGk6cDe2e3p/IIa7Nt0kvYC9gXuoMPqQdK/SPorcBdJwvgpHVQHknYD%0AzgZKb42Vfo77SH/k0umZiLgnU75aHUxk32Y5V9Ljkm6UdGi6rtPqYId0asLoJbkszHqS5C+C3sxy%0A6bbJ7ttUkrqBbwGXRsRddFg9RMQH0xgOAa4EhuisOjgHuDgi1pesH+9zPFVh22T3bYZlwIuA2STv%0AU/xI0ovprDrYYZ2aMAaB3UrW7UZyH3Iws1y6bbL7No2kLpJL4aeBU9PVHVcPEbEtIm4A5gAfoEPq%0AQNJi4Ajgy2U2j/c5Km2b7L4NFxG3RsTmiBiKiEuBG4G30kF1MBmdmjDuABaNLkjaheS+4x0RsYnk%0AdsWiTPlF6T6T3bcpJAm4GNgLWBoRw+mmjqqHElNI46Uz6uBQkoYO6yQ9CpwOLJV0G8/+HC8CeoB7%0A0mmKpJdkjlWtDiaybxEEIDq7DvJr9kOUek4kPwpTSVqrfDOdnwLMIrksXJquO4+xrVs+D/yKpHXL%0A/iT/8Edbxuzwvk2sh38FbgF6S9Z3RD0Ae5I87O0FdgKOBP4CLOmgOngO8LzM9EXgivQzLCC5bXII%0AyUPayxjbyue7JC19dgEO4tkthHZo3ybUwe7p//vR34ET0u/Bvp1SB5Ouw2YHUOcvyKdI/oLITp9K%0Atx1B8vBzC0nLiXmZ/XqAS9IvwQbgtJLj7vC+TaiDfdLPvZXk8nh0OqFT6oHkR/FXwBNpPL8D3leL%0Az9EqdVDh38ZlmeXjgXUkP6BXAXtktu0B/DDdtg44vuRYO7xvE74HvyG5HfQEyR9Rb+qkOpjs5L6k%0AzMwsl059hmFmZhPkhGFmZrk4YZiZWS5OGGZmlosThpmZ5eKEYWZmuThhmHUgSfMkhaS+ZsdircMJ%0AwwpN0l6Svizpj+nAN49JuknShyX1Zsrdn/4ARlruwXTQmreXOWZkps1KBtl6R2M/WdM9SNKb7u0A%0Akg5N62Nmc8OyInPCsMKSNA+4DXgLcBbwCuA1JOMPHE7StUfW2SQ/gvuSdAVyP/ADSReWOfz70rKv%0AIulu+vuS/q7Wn6EaSTs38nxZkXTC+GhEPNOsGKz1OGFYkX0NGAH6IuK7EXFnRKyNiB9HxNEk/fNk%0AbU5/BNdFxI0R8THgg8CHJL2xpOwTadm7gPeTdHVemoCAMbdvjpd0Q3oFc5ekN5eUO0DST9Krlsck%0AfUfS8zLbV0j6saRlktYDpd2MZ4/1WknXpMN6PpnOPz/d9hZJ10vaJOnPkv5D0ksnEm/2llSamH+Z%0AbhpI16/Icy7rLE4YVkiSZpB0FPfPkQxM9CyRr1+bi4FNJB0ElhVJ773DQPc4x1oOfBVYDPw/4CpJ%0As9N49wauA34PvJqkj6netEz239kbgIUkV02HlzuJpEUkP+D3knRW91qSIT6npEV2Af53ep5DSTqz%0A+1GZK5aK8ZZ4kO31s4DkyuujEzyXdYJmd2blyVO5ieTWUwB/X7J+Pds7UPzXzPr7gdMrHOsW4KeZ%0A5QCOSed7gE+k646qsP+8dPuZmXVdJF1XfyZdPhv4z5L9pqf7vTpdXgEMkI4tXuWzfwu4eQJ1tQuw%0ADTh4AvGOlulLlw9Nl2dO5FyeOmvyFYa1mkNI/mL+NUk31XmI5Mcw65uSBoG/kgxZenpE/Gyc49w8%0AOhMRI8CtwAHpqlcCr5c0ODqR/OUOyRgZo34fEUPjnOdA4JqKH0Z6saRvS7pP0mhPuF3A3AnEm8sE%0AzmUdYMr4Rcya4l6SH/n9sysjYi2AkrG5xyVpJ5KH4L8u2fRx4GrgqYh4bNLRJj+iPyEZmKjUhsx8%0A2dtrE/RjkiutU4CHgGeAO4F63CZq5Lms4HyFYYUUERuBnwOnZpvP7oD3kgycc0XJ+kcj4t4JJovX%0Ajs6koxi+GvhDuuo2kvv/D6THzU4THY7zt8Bh5Takz3b2Bz4XEb+IiD+QjA9d7o+/avGWejr97047%0AeC7rAE4YVmQfJPmOrpJ0XNoKaV9Jx5EMc7mtpPyukp4n6QWSXifpy8A/AxdGxK9qEM8HJB0jaT+S%0AB8H7kLTkIj3Pc4HvSXqNpBdJOkLSRZJ2neB5vgAcmO67SNJ+kt4raS7JA/zHgfdJmi/pDSQjKpZr%0AHlst3lIPkFzRvU3SrDRJT+Rc1gma/RDFk6dqE8lwol8huUU1RPKw+zfAPwG7Zsrdz/ZRFYdIbqP8%0AEFhS5ph/e+idM4Z56T4nADdxLRObAAAAoElEQVSRjF54NyUPyYGXkFzJbCIZge9u4AJg53T7CuDH%0AOc95MEmrqy0ko8P9Atg73XYYSWusrel/j0zr5aS88VLy0DtddxbJMLIjwIo85/LUWZNH3DMbR/qe%0AwlrgVRHR39xoxtdq8Vrr8C0pMzPLxQnDzMxy8S0pMzPLxVcYZmaWixOGmZnl4oRhZma5OGGYmVku%0AThhmZpaLE4aZmeXy/wHlmkWzZmAz0AAAAABJRU5ErkJggg==%0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2466170"/>
            <a:ext cx="39909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2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>
                <a:solidFill>
                  <a:srgbClr val="0070C0"/>
                </a:solidFill>
              </a:rPr>
              <a:t>머신 러닝 주요 도전 과제 </a:t>
            </a:r>
            <a:r>
              <a:rPr lang="en-US" altLang="ko-KR" sz="1500" dirty="0">
                <a:solidFill>
                  <a:srgbClr val="0070C0"/>
                </a:solidFill>
              </a:rPr>
              <a:t>(</a:t>
            </a:r>
            <a:r>
              <a:rPr lang="ko-KR" altLang="en-US" sz="1500" dirty="0">
                <a:solidFill>
                  <a:srgbClr val="0070C0"/>
                </a:solidFill>
              </a:rPr>
              <a:t>나쁜 데이터</a:t>
            </a:r>
            <a:r>
              <a:rPr lang="en-US" altLang="ko-KR" sz="1500" dirty="0">
                <a:solidFill>
                  <a:srgbClr val="0070C0"/>
                </a:solidFill>
              </a:rPr>
              <a:t>)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낮은 품질의 데이터</a:t>
            </a:r>
            <a:endParaRPr lang="en-US" altLang="ko-KR" sz="3000" dirty="0" smtClean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35360" y="1448272"/>
            <a:ext cx="7827608" cy="3845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500" dirty="0" smtClean="0"/>
              <a:t>훈련 데이터가 에러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이상치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잡음으로 가득하면 시스템이 내재된 패턴을 찾기 어려움</a:t>
            </a:r>
            <a:endParaRPr lang="en-US" altLang="ko-KR" sz="1500" dirty="0" smtClean="0"/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500" dirty="0" smtClean="0"/>
              <a:t>데이터 정제가 필요함</a:t>
            </a:r>
            <a:endParaRPr lang="en-US" altLang="ko-KR" sz="15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71464" y="1157882"/>
            <a:ext cx="46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752960" y="4414916"/>
            <a:ext cx="2304256" cy="7200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훈련 데이터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 rot="19469935">
            <a:off x="3923973" y="4196057"/>
            <a:ext cx="2376264" cy="7200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>
                <a:solidFill>
                  <a:srgbClr val="FF0000"/>
                </a:solidFill>
              </a:rPr>
              <a:t>ERROR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51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>
                <a:solidFill>
                  <a:srgbClr val="0070C0"/>
                </a:solidFill>
              </a:rPr>
              <a:t>머신 러닝 주요 도전 과제 </a:t>
            </a:r>
            <a:r>
              <a:rPr lang="en-US" altLang="ko-KR" sz="1500" dirty="0">
                <a:solidFill>
                  <a:srgbClr val="0070C0"/>
                </a:solidFill>
              </a:rPr>
              <a:t>(</a:t>
            </a:r>
            <a:r>
              <a:rPr lang="ko-KR" altLang="en-US" sz="1500" dirty="0">
                <a:solidFill>
                  <a:srgbClr val="0070C0"/>
                </a:solidFill>
              </a:rPr>
              <a:t>나쁜 데이터</a:t>
            </a:r>
            <a:r>
              <a:rPr lang="en-US" altLang="ko-KR" sz="1500" dirty="0">
                <a:solidFill>
                  <a:srgbClr val="0070C0"/>
                </a:solidFill>
              </a:rPr>
              <a:t>)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관련 없는 특성</a:t>
            </a:r>
            <a:endParaRPr lang="en-US" altLang="ko-KR" sz="3000" dirty="0" smtClean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35360" y="1448272"/>
            <a:ext cx="7827608" cy="3845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en-US" altLang="ko-KR" sz="1500" dirty="0" smtClean="0"/>
              <a:t>GARBAGE IN, GARBAGE OUT</a:t>
            </a:r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500" dirty="0" smtClean="0"/>
              <a:t>엉터리가 들어가면 엉터리가 나옴</a:t>
            </a:r>
            <a:endParaRPr lang="en-US" altLang="ko-KR" sz="1500" dirty="0" smtClean="0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4957436" y="3789040"/>
            <a:ext cx="1485040" cy="1705047"/>
          </a:xfrm>
          <a:custGeom>
            <a:avLst/>
            <a:gdLst>
              <a:gd name="connsiteX0" fmla="*/ 0 w 1485040"/>
              <a:gd name="connsiteY0" fmla="*/ 20626 h 1705047"/>
              <a:gd name="connsiteX1" fmla="*/ 357509 w 1485040"/>
              <a:gd name="connsiteY1" fmla="*/ 1691297 h 1705047"/>
              <a:gd name="connsiteX2" fmla="*/ 1120655 w 1485040"/>
              <a:gd name="connsiteY2" fmla="*/ 1705047 h 1705047"/>
              <a:gd name="connsiteX3" fmla="*/ 1485040 w 1485040"/>
              <a:gd name="connsiteY3" fmla="*/ 0 h 1705047"/>
              <a:gd name="connsiteX4" fmla="*/ 0 w 1485040"/>
              <a:gd name="connsiteY4" fmla="*/ 20626 h 170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040" h="1705047">
                <a:moveTo>
                  <a:pt x="0" y="20626"/>
                </a:moveTo>
                <a:lnTo>
                  <a:pt x="357509" y="1691297"/>
                </a:lnTo>
                <a:lnTo>
                  <a:pt x="1120655" y="1705047"/>
                </a:lnTo>
                <a:lnTo>
                  <a:pt x="1485040" y="0"/>
                </a:lnTo>
                <a:lnTo>
                  <a:pt x="0" y="20626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565485" y="3776912"/>
            <a:ext cx="57606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104112" y="3789040"/>
            <a:ext cx="57606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로 구부러진 화살표 16"/>
          <p:cNvSpPr/>
          <p:nvPr/>
        </p:nvSpPr>
        <p:spPr>
          <a:xfrm>
            <a:off x="3719736" y="2924944"/>
            <a:ext cx="1980220" cy="864096"/>
          </a:xfrm>
          <a:prstGeom prst="curvedDownArrow">
            <a:avLst>
              <a:gd name="adj1" fmla="val 25000"/>
              <a:gd name="adj2" fmla="val 58822"/>
              <a:gd name="adj3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아래로 구부러진 화살표 17"/>
          <p:cNvSpPr/>
          <p:nvPr/>
        </p:nvSpPr>
        <p:spPr>
          <a:xfrm>
            <a:off x="5702372" y="2923225"/>
            <a:ext cx="1980220" cy="864096"/>
          </a:xfrm>
          <a:prstGeom prst="curvedDownArrow">
            <a:avLst>
              <a:gd name="adj1" fmla="val 25000"/>
              <a:gd name="adj2" fmla="val 58822"/>
              <a:gd name="adj3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11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 smtClean="0">
                <a:solidFill>
                  <a:srgbClr val="0070C0"/>
                </a:solidFill>
              </a:rPr>
              <a:t>머신 러닝 주요 도전 과제 </a:t>
            </a:r>
            <a:r>
              <a:rPr lang="en-US" altLang="ko-KR" sz="1500" dirty="0" smtClean="0">
                <a:solidFill>
                  <a:srgbClr val="0070C0"/>
                </a:solidFill>
              </a:rPr>
              <a:t>(</a:t>
            </a:r>
            <a:r>
              <a:rPr lang="ko-KR" altLang="en-US" sz="1500" dirty="0" smtClean="0">
                <a:solidFill>
                  <a:srgbClr val="0070C0"/>
                </a:solidFill>
              </a:rPr>
              <a:t>나쁜 알고리즘</a:t>
            </a:r>
            <a:r>
              <a:rPr lang="en-US" altLang="ko-KR" sz="1500" dirty="0" smtClean="0">
                <a:solidFill>
                  <a:srgbClr val="0070C0"/>
                </a:solidFill>
              </a:rPr>
              <a:t>)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훈련 데이터 과대 적합</a:t>
            </a:r>
            <a:endParaRPr lang="en-US" altLang="ko-KR" sz="3000" dirty="0" smtClean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35360" y="1448272"/>
            <a:ext cx="7827608" cy="3845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500" dirty="0" smtClean="0"/>
              <a:t>모델이 훈련 데이터에 너무 잘 맞지만 일반성이 떨어짐</a:t>
            </a:r>
            <a:endParaRPr lang="en-US" altLang="ko-KR" sz="1500" dirty="0" smtClean="0"/>
          </a:p>
          <a:p>
            <a:pPr marL="0" indent="0" fontAlgn="base">
              <a:lnSpc>
                <a:spcPct val="170000"/>
              </a:lnSpc>
              <a:buNone/>
            </a:pPr>
            <a:endParaRPr lang="en-US" altLang="ko-KR" sz="1500" dirty="0" smtClean="0"/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500" dirty="0" smtClean="0"/>
              <a:t>해결방안 </a:t>
            </a:r>
            <a:r>
              <a:rPr lang="en-US" altLang="ko-KR" sz="1500" dirty="0" smtClean="0"/>
              <a:t>: </a:t>
            </a:r>
            <a:r>
              <a:rPr lang="ko-KR" altLang="en-US" sz="1500" dirty="0" smtClean="0"/>
              <a:t>모델을 단순하게 하고 </a:t>
            </a:r>
            <a:r>
              <a:rPr lang="ko-KR" altLang="en-US" sz="1500" dirty="0" err="1" smtClean="0"/>
              <a:t>과대적합의</a:t>
            </a:r>
            <a:r>
              <a:rPr lang="ko-KR" altLang="en-US" sz="1500" dirty="0" smtClean="0"/>
              <a:t> 위험을 감소시키기 위해 모델에 제약을 가함</a:t>
            </a:r>
            <a:r>
              <a:rPr lang="en-US" altLang="ko-KR" sz="1500" dirty="0" smtClean="0"/>
              <a:t>(</a:t>
            </a:r>
            <a:r>
              <a:rPr lang="ko-KR" altLang="en-US" sz="1500" dirty="0" smtClean="0"/>
              <a:t>규제</a:t>
            </a:r>
            <a:r>
              <a:rPr lang="en-US" altLang="ko-KR" sz="1500" dirty="0" smtClean="0"/>
              <a:t>)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82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 smtClean="0">
                <a:solidFill>
                  <a:srgbClr val="0070C0"/>
                </a:solidFill>
              </a:rPr>
              <a:t>머신 러닝 주요 도전 과제 </a:t>
            </a:r>
            <a:r>
              <a:rPr lang="en-US" altLang="ko-KR" sz="1500" dirty="0" smtClean="0">
                <a:solidFill>
                  <a:srgbClr val="0070C0"/>
                </a:solidFill>
              </a:rPr>
              <a:t>(</a:t>
            </a:r>
            <a:r>
              <a:rPr lang="ko-KR" altLang="en-US" sz="1500" dirty="0" smtClean="0">
                <a:solidFill>
                  <a:srgbClr val="0070C0"/>
                </a:solidFill>
              </a:rPr>
              <a:t>나쁜 알고리즘</a:t>
            </a:r>
            <a:r>
              <a:rPr lang="en-US" altLang="ko-KR" sz="1500" dirty="0" smtClean="0">
                <a:solidFill>
                  <a:srgbClr val="0070C0"/>
                </a:solidFill>
              </a:rPr>
              <a:t>)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훈련 데이터 과소 적합</a:t>
            </a:r>
            <a:endParaRPr lang="en-US" altLang="ko-KR" sz="3000" dirty="0" smtClean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35360" y="1448272"/>
            <a:ext cx="7827608" cy="3845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500" dirty="0" smtClean="0"/>
              <a:t>모델이 너무 단순해서 데이터의 내재된 구조를 학습하지 못하는 것</a:t>
            </a:r>
            <a:endParaRPr lang="en-US" altLang="ko-KR" sz="1500" dirty="0" smtClean="0"/>
          </a:p>
          <a:p>
            <a:pPr marL="0" indent="0" fontAlgn="base">
              <a:lnSpc>
                <a:spcPct val="170000"/>
              </a:lnSpc>
              <a:buNone/>
            </a:pPr>
            <a:endParaRPr lang="en-US" altLang="ko-KR" sz="1500" dirty="0" smtClean="0"/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500" dirty="0" smtClean="0"/>
              <a:t>해결방안 </a:t>
            </a:r>
            <a:r>
              <a:rPr lang="en-US" altLang="ko-KR" sz="1500" dirty="0" smtClean="0"/>
              <a:t>: </a:t>
            </a:r>
            <a:r>
              <a:rPr lang="ko-KR" altLang="en-US" sz="1500" dirty="0" smtClean="0"/>
              <a:t>모델 </a:t>
            </a:r>
            <a:r>
              <a:rPr lang="ko-KR" altLang="en-US" sz="1500" dirty="0" err="1" smtClean="0"/>
              <a:t>파라미터가</a:t>
            </a:r>
            <a:r>
              <a:rPr lang="ko-KR" altLang="en-US" sz="1500" dirty="0" smtClean="0"/>
              <a:t> 더 많은 강력한 모델을 선택</a:t>
            </a:r>
            <a:endParaRPr lang="en-US" altLang="ko-KR" sz="1500" dirty="0" smtClean="0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75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목 차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머신 러닝 기초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머신 러닝 종류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r>
              <a:rPr lang="ko-KR" altLang="en-US" dirty="0" smtClean="0"/>
              <a:t>머신 러닝 주요 도전 과제</a:t>
            </a:r>
            <a:endParaRPr lang="en-US" altLang="ko-KR" dirty="0" smtClean="0"/>
          </a:p>
          <a:p>
            <a:pPr rtl="0"/>
            <a:r>
              <a:rPr lang="ko-KR" altLang="en-US" dirty="0" smtClean="0">
                <a:solidFill>
                  <a:srgbClr val="0070C0"/>
                </a:solidFill>
              </a:rPr>
              <a:t>머신 러닝 테스트와 검증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/>
              <a:t>머신 러닝 정리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81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목 차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solidFill>
                  <a:srgbClr val="0070C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머신 러닝 기초</a:t>
            </a:r>
            <a:endParaRPr lang="en-US" altLang="ko-KR" dirty="0" smtClean="0">
              <a:solidFill>
                <a:srgbClr val="0070C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머신 러닝 종류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r>
              <a:rPr lang="ko-KR" altLang="en-US" dirty="0" smtClean="0"/>
              <a:t>머신 러닝 주요 도전 과제</a:t>
            </a:r>
            <a:endParaRPr lang="en-US" altLang="ko-KR" dirty="0" smtClean="0"/>
          </a:p>
          <a:p>
            <a:pPr rtl="0"/>
            <a:r>
              <a:rPr lang="ko-KR" altLang="en-US" dirty="0" smtClean="0"/>
              <a:t>머신 러닝 테스트와 검증</a:t>
            </a:r>
            <a:endParaRPr lang="en-US" altLang="ko-KR" dirty="0" smtClean="0"/>
          </a:p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머신 러닝 정리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43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 smtClean="0">
                <a:solidFill>
                  <a:srgbClr val="0070C0"/>
                </a:solidFill>
              </a:rPr>
              <a:t>머신 러닝 테스트와 검증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테스트와 검증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 flipH="1">
            <a:off x="4295800" y="2492896"/>
            <a:ext cx="3312368" cy="2112936"/>
            <a:chOff x="2261937" y="2468192"/>
            <a:chExt cx="2903641" cy="2112936"/>
          </a:xfrm>
        </p:grpSpPr>
        <p:sp>
          <p:nvSpPr>
            <p:cNvPr id="36" name="양쪽 모서리가 잘린 사각형 35"/>
            <p:cNvSpPr/>
            <p:nvPr/>
          </p:nvSpPr>
          <p:spPr>
            <a:xfrm rot="16200000">
              <a:off x="4204348" y="3882029"/>
              <a:ext cx="360040" cy="542944"/>
            </a:xfrm>
            <a:prstGeom prst="snip2SameRect">
              <a:avLst>
                <a:gd name="adj1" fmla="val 32375"/>
                <a:gd name="adj2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2711624" y="3131648"/>
              <a:ext cx="2090745" cy="768872"/>
              <a:chOff x="2739479" y="3091546"/>
              <a:chExt cx="2090745" cy="768872"/>
            </a:xfrm>
            <a:solidFill>
              <a:schemeClr val="bg1"/>
            </a:solidFill>
          </p:grpSpPr>
          <p:sp>
            <p:nvSpPr>
              <p:cNvPr id="29" name="직사각형 28"/>
              <p:cNvSpPr/>
              <p:nvPr/>
            </p:nvSpPr>
            <p:spPr>
              <a:xfrm rot="20400000">
                <a:off x="2739479" y="3091546"/>
                <a:ext cx="2090745" cy="504056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양쪽 모서리가 잘린 사각형 29"/>
              <p:cNvSpPr/>
              <p:nvPr/>
            </p:nvSpPr>
            <p:spPr>
              <a:xfrm rot="20400000" flipV="1">
                <a:off x="3607607" y="3572386"/>
                <a:ext cx="576064" cy="288032"/>
              </a:xfrm>
              <a:prstGeom prst="snip2Same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자유형 32"/>
            <p:cNvSpPr/>
            <p:nvPr/>
          </p:nvSpPr>
          <p:spPr>
            <a:xfrm>
              <a:off x="2261937" y="2468192"/>
              <a:ext cx="2481943" cy="1326912"/>
            </a:xfrm>
            <a:custGeom>
              <a:avLst/>
              <a:gdLst>
                <a:gd name="connsiteX0" fmla="*/ 0 w 2481943"/>
                <a:gd name="connsiteY0" fmla="*/ 776897 h 1326912"/>
                <a:gd name="connsiteX1" fmla="*/ 350634 w 2481943"/>
                <a:gd name="connsiteY1" fmla="*/ 1326912 h 1326912"/>
                <a:gd name="connsiteX2" fmla="*/ 1533167 w 2481943"/>
                <a:gd name="connsiteY2" fmla="*/ 941901 h 1326912"/>
                <a:gd name="connsiteX3" fmla="*/ 1656920 w 2481943"/>
                <a:gd name="connsiteY3" fmla="*/ 570641 h 1326912"/>
                <a:gd name="connsiteX4" fmla="*/ 2481943 w 2481943"/>
                <a:gd name="connsiteY4" fmla="*/ 288758 h 1326912"/>
                <a:gd name="connsiteX5" fmla="*/ 2371940 w 2481943"/>
                <a:gd name="connsiteY5" fmla="*/ 0 h 1326912"/>
                <a:gd name="connsiteX6" fmla="*/ 0 w 2481943"/>
                <a:gd name="connsiteY6" fmla="*/ 776897 h 1326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1943" h="1326912">
                  <a:moveTo>
                    <a:pt x="0" y="776897"/>
                  </a:moveTo>
                  <a:lnTo>
                    <a:pt x="350634" y="1326912"/>
                  </a:lnTo>
                  <a:lnTo>
                    <a:pt x="1533167" y="941901"/>
                  </a:lnTo>
                  <a:lnTo>
                    <a:pt x="1656920" y="570641"/>
                  </a:lnTo>
                  <a:lnTo>
                    <a:pt x="2481943" y="288758"/>
                  </a:lnTo>
                  <a:lnTo>
                    <a:pt x="2371940" y="0"/>
                  </a:lnTo>
                  <a:lnTo>
                    <a:pt x="0" y="776897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3788924" y="3902212"/>
              <a:ext cx="428016" cy="4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20400000">
              <a:off x="3764188" y="3857179"/>
              <a:ext cx="344008" cy="88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원형 37"/>
            <p:cNvSpPr/>
            <p:nvPr/>
          </p:nvSpPr>
          <p:spPr>
            <a:xfrm>
              <a:off x="4589514" y="3861048"/>
              <a:ext cx="576064" cy="720080"/>
            </a:xfrm>
            <a:prstGeom prst="pie">
              <a:avLst>
                <a:gd name="adj1" fmla="val 5428191"/>
                <a:gd name="adj2" fmla="val 1620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5841962" y="2410716"/>
            <a:ext cx="364584" cy="2592288"/>
            <a:chOff x="2673610" y="2410716"/>
            <a:chExt cx="364584" cy="2592288"/>
          </a:xfrm>
        </p:grpSpPr>
        <p:sp>
          <p:nvSpPr>
            <p:cNvPr id="42" name="순서도: 연결자 41"/>
            <p:cNvSpPr/>
            <p:nvPr/>
          </p:nvSpPr>
          <p:spPr>
            <a:xfrm>
              <a:off x="2678154" y="4642964"/>
              <a:ext cx="360040" cy="36004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2673610" y="2410716"/>
              <a:ext cx="360040" cy="1944216"/>
            </a:xfrm>
            <a:prstGeom prst="flowChartTermina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76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 smtClean="0">
                <a:solidFill>
                  <a:srgbClr val="0070C0"/>
                </a:solidFill>
              </a:rPr>
              <a:t>머신 러닝 테스트와 검증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테스트와 검증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75520" y="3284984"/>
            <a:ext cx="2664296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훈련 데이터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5712284" y="4437112"/>
            <a:ext cx="2664296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테스트 세트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5712284" y="2348880"/>
            <a:ext cx="2664296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훈련 세트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6" idx="3"/>
            <a:endCxn id="26" idx="1"/>
          </p:cNvCxnSpPr>
          <p:nvPr/>
        </p:nvCxnSpPr>
        <p:spPr>
          <a:xfrm flipV="1">
            <a:off x="4439816" y="2636912"/>
            <a:ext cx="1272468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6" idx="3"/>
            <a:endCxn id="25" idx="1"/>
          </p:cNvCxnSpPr>
          <p:nvPr/>
        </p:nvCxnSpPr>
        <p:spPr>
          <a:xfrm>
            <a:off x="4439816" y="3573016"/>
            <a:ext cx="1272468" cy="1152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36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 smtClean="0">
                <a:solidFill>
                  <a:srgbClr val="0070C0"/>
                </a:solidFill>
              </a:rPr>
              <a:t>머신 러닝 테스트와 검증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err="1" smtClean="0">
                <a:solidFill>
                  <a:schemeClr val="accent1"/>
                </a:solidFill>
              </a:rPr>
              <a:t>하이퍼파라미터</a:t>
            </a:r>
            <a:r>
              <a:rPr lang="ko-KR" altLang="en-US" sz="3000" dirty="0" smtClean="0">
                <a:solidFill>
                  <a:schemeClr val="accent1"/>
                </a:solidFill>
              </a:rPr>
              <a:t> 튜닝과 모델 선택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6096000" y="3284985"/>
            <a:ext cx="5832648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500" dirty="0" smtClean="0"/>
              <a:t>두 모델 중 테스트 세트를 사용해 얼마나 잘 일반화 되는지 비교</a:t>
            </a:r>
            <a:r>
              <a:rPr lang="en-US" altLang="ko-KR" sz="1500" dirty="0" smtClean="0"/>
              <a:t>(</a:t>
            </a:r>
            <a:r>
              <a:rPr lang="ko-KR" altLang="en-US" sz="1500" dirty="0" smtClean="0"/>
              <a:t>모델 평가</a:t>
            </a:r>
            <a:r>
              <a:rPr lang="en-US" altLang="ko-KR" sz="1500" dirty="0" smtClean="0"/>
              <a:t>)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71464" y="1157882"/>
            <a:ext cx="46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63352" y="2060848"/>
            <a:ext cx="5616624" cy="3240360"/>
            <a:chOff x="983432" y="2204864"/>
            <a:chExt cx="5616624" cy="324036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415480" y="3609020"/>
              <a:ext cx="1800200" cy="7920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모델 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4367808" y="3609020"/>
              <a:ext cx="1800200" cy="7920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모델 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983432" y="2564904"/>
              <a:ext cx="5616624" cy="288032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071664" y="2204864"/>
              <a:ext cx="1440160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테스트 세트</a:t>
              </a:r>
              <a:endParaRPr lang="ko-KR" altLang="en-US"/>
            </a:p>
          </p:txBody>
        </p:sp>
      </p:grpSp>
      <p:sp>
        <p:nvSpPr>
          <p:cNvPr id="20" name="내용 개체 틀 2"/>
          <p:cNvSpPr txBox="1">
            <a:spLocks/>
          </p:cNvSpPr>
          <p:nvPr/>
        </p:nvSpPr>
        <p:spPr>
          <a:xfrm>
            <a:off x="7392144" y="5589240"/>
            <a:ext cx="4608512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파라미터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매개 변수</a:t>
            </a:r>
            <a:endParaRPr lang="en-US" altLang="ko-KR" sz="1200" dirty="0" smtClean="0"/>
          </a:p>
          <a:p>
            <a:pPr marL="0" indent="0" fontAlgn="base">
              <a:lnSpc>
                <a:spcPct val="170000"/>
              </a:lnSpc>
              <a:buNone/>
            </a:pPr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하이퍼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파라미터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모델링 할 때 사용자가 직접 정의해주는 값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40742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 smtClean="0">
                <a:solidFill>
                  <a:srgbClr val="0070C0"/>
                </a:solidFill>
              </a:rPr>
              <a:t>머신 러닝 테스트와 검증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err="1" smtClean="0">
                <a:solidFill>
                  <a:schemeClr val="accent1"/>
                </a:solidFill>
              </a:rPr>
              <a:t>하이퍼파라미터</a:t>
            </a:r>
            <a:r>
              <a:rPr lang="ko-KR" altLang="en-US" sz="3000" dirty="0" smtClean="0">
                <a:solidFill>
                  <a:schemeClr val="accent1"/>
                </a:solidFill>
              </a:rPr>
              <a:t> 튜닝과 모델 선택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71464" y="1157882"/>
            <a:ext cx="46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199456" y="2060848"/>
            <a:ext cx="5616624" cy="3240360"/>
            <a:chOff x="983432" y="2204864"/>
            <a:chExt cx="5616624" cy="324036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415480" y="3609020"/>
              <a:ext cx="1800200" cy="7920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모델 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4367808" y="3609020"/>
              <a:ext cx="1800200" cy="7920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모델 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983432" y="2564904"/>
              <a:ext cx="5616624" cy="288032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071664" y="2204864"/>
              <a:ext cx="1440160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테스트 세트</a:t>
              </a:r>
              <a:endParaRPr lang="ko-KR" altLang="en-US"/>
            </a:p>
          </p:txBody>
        </p:sp>
      </p:grpSp>
      <p:sp>
        <p:nvSpPr>
          <p:cNvPr id="9" name="타원 8"/>
          <p:cNvSpPr/>
          <p:nvPr/>
        </p:nvSpPr>
        <p:spPr>
          <a:xfrm>
            <a:off x="8328248" y="2650728"/>
            <a:ext cx="1728192" cy="86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규제</a:t>
            </a:r>
            <a:endParaRPr lang="en-US" altLang="ko-KR" dirty="0" smtClean="0"/>
          </a:p>
        </p:txBody>
      </p:sp>
      <p:sp>
        <p:nvSpPr>
          <p:cNvPr id="20" name="아래쪽 화살표 19"/>
          <p:cNvSpPr/>
          <p:nvPr/>
        </p:nvSpPr>
        <p:spPr>
          <a:xfrm rot="5400000">
            <a:off x="7293906" y="2098312"/>
            <a:ext cx="504056" cy="1968928"/>
          </a:xfrm>
          <a:prstGeom prst="down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8328248" y="3774844"/>
            <a:ext cx="1728192" cy="86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과대적합</a:t>
            </a:r>
            <a:endParaRPr lang="ko-KR" altLang="en-US" dirty="0"/>
          </a:p>
        </p:txBody>
      </p:sp>
      <p:sp>
        <p:nvSpPr>
          <p:cNvPr id="21" name="아래쪽 화살표 20"/>
          <p:cNvSpPr/>
          <p:nvPr/>
        </p:nvSpPr>
        <p:spPr>
          <a:xfrm rot="5400000" flipV="1">
            <a:off x="7303931" y="3251904"/>
            <a:ext cx="504056" cy="194887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77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 smtClean="0">
                <a:solidFill>
                  <a:srgbClr val="0070C0"/>
                </a:solidFill>
              </a:rPr>
              <a:t>머신 러닝 테스트와 검증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err="1" smtClean="0">
                <a:solidFill>
                  <a:schemeClr val="accent1"/>
                </a:solidFill>
              </a:rPr>
              <a:t>하이퍼파라미터</a:t>
            </a:r>
            <a:r>
              <a:rPr lang="ko-KR" altLang="en-US" sz="3000" dirty="0" smtClean="0">
                <a:solidFill>
                  <a:schemeClr val="accent1"/>
                </a:solidFill>
              </a:rPr>
              <a:t> 튜닝과 모델 선택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71464" y="1157882"/>
            <a:ext cx="46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199456" y="2060848"/>
            <a:ext cx="5616624" cy="3240360"/>
            <a:chOff x="983432" y="2204864"/>
            <a:chExt cx="5616624" cy="324036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415480" y="3609020"/>
              <a:ext cx="1800200" cy="7920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모델 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4367808" y="3609020"/>
              <a:ext cx="1800200" cy="7920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모델 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983432" y="2564904"/>
              <a:ext cx="5616624" cy="288032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071664" y="2204864"/>
              <a:ext cx="1440160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테스트 세트</a:t>
              </a:r>
              <a:endParaRPr lang="ko-KR" altLang="en-US"/>
            </a:p>
          </p:txBody>
        </p:sp>
      </p:grpSp>
      <p:sp>
        <p:nvSpPr>
          <p:cNvPr id="9" name="타원 8"/>
          <p:cNvSpPr/>
          <p:nvPr/>
        </p:nvSpPr>
        <p:spPr>
          <a:xfrm>
            <a:off x="8328248" y="2650728"/>
            <a:ext cx="2952328" cy="86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하이퍼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</p:txBody>
      </p:sp>
      <p:sp>
        <p:nvSpPr>
          <p:cNvPr id="20" name="아래쪽 화살표 19"/>
          <p:cNvSpPr/>
          <p:nvPr/>
        </p:nvSpPr>
        <p:spPr>
          <a:xfrm rot="5400000">
            <a:off x="7293906" y="2098312"/>
            <a:ext cx="504056" cy="1968928"/>
          </a:xfrm>
          <a:prstGeom prst="down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8328248" y="3774844"/>
            <a:ext cx="2952328" cy="86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오차 </a:t>
            </a:r>
            <a:r>
              <a:rPr lang="en-US" altLang="ko-KR" dirty="0" smtClean="0"/>
              <a:t>15%</a:t>
            </a:r>
            <a:endParaRPr lang="ko-KR" altLang="en-US" dirty="0"/>
          </a:p>
        </p:txBody>
      </p:sp>
      <p:sp>
        <p:nvSpPr>
          <p:cNvPr id="21" name="아래쪽 화살표 20"/>
          <p:cNvSpPr/>
          <p:nvPr/>
        </p:nvSpPr>
        <p:spPr>
          <a:xfrm rot="5400000" flipV="1">
            <a:off x="7303931" y="3251904"/>
            <a:ext cx="504056" cy="194887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05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 smtClean="0">
                <a:solidFill>
                  <a:srgbClr val="0070C0"/>
                </a:solidFill>
              </a:rPr>
              <a:t>머신 러닝 테스트와 검증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err="1" smtClean="0">
                <a:solidFill>
                  <a:schemeClr val="accent1"/>
                </a:solidFill>
              </a:rPr>
              <a:t>하이퍼파라미터</a:t>
            </a:r>
            <a:r>
              <a:rPr lang="ko-KR" altLang="en-US" sz="3000" dirty="0" smtClean="0">
                <a:solidFill>
                  <a:schemeClr val="accent1"/>
                </a:solidFill>
              </a:rPr>
              <a:t> 튜닝과 모델 선택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879976" y="1772816"/>
            <a:ext cx="5400600" cy="3845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200" dirty="0" smtClean="0"/>
              <a:t>해결 방안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홀드아웃</a:t>
            </a:r>
            <a:r>
              <a:rPr lang="ko-KR" altLang="en-US" sz="1200" dirty="0" smtClean="0"/>
              <a:t> 검증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검증 세트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개발 세트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데브</a:t>
            </a:r>
            <a:r>
              <a:rPr lang="ko-KR" altLang="en-US" sz="1200" dirty="0" smtClean="0"/>
              <a:t> 세트</a:t>
            </a:r>
            <a:r>
              <a:rPr lang="en-US" altLang="ko-KR" sz="1200" dirty="0" smtClean="0"/>
              <a:t>)                                                       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731404" y="2636912"/>
            <a:ext cx="4932548" cy="31683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094685" y="2243387"/>
            <a:ext cx="2499525" cy="72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줄어든 훈련 세트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검증세트</a:t>
            </a:r>
            <a:r>
              <a:rPr lang="ko-KR" altLang="en-US" dirty="0" smtClean="0"/>
              <a:t> 미포함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55440" y="3805849"/>
            <a:ext cx="2448272" cy="7200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다양한 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하이퍼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값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385810" y="3805849"/>
            <a:ext cx="936104" cy="7200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훈련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716180" y="3805849"/>
            <a:ext cx="2016224" cy="7200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가장 높은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성능을 내는 모델</a:t>
            </a:r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>
            <a:off x="3331003" y="4071579"/>
            <a:ext cx="1152128" cy="21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231904" y="4077931"/>
            <a:ext cx="2520280" cy="21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6258018" y="2636912"/>
            <a:ext cx="4932548" cy="31683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7896200" y="2246366"/>
            <a:ext cx="1584176" cy="72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검증 세트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34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 smtClean="0">
                <a:solidFill>
                  <a:srgbClr val="0070C0"/>
                </a:solidFill>
              </a:rPr>
              <a:t>머신 러닝 테스트와 검증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err="1" smtClean="0">
                <a:solidFill>
                  <a:schemeClr val="accent1"/>
                </a:solidFill>
              </a:rPr>
              <a:t>하이퍼파라미터</a:t>
            </a:r>
            <a:r>
              <a:rPr lang="ko-KR" altLang="en-US" sz="3000" dirty="0" smtClean="0">
                <a:solidFill>
                  <a:schemeClr val="accent1"/>
                </a:solidFill>
              </a:rPr>
              <a:t> 튜닝과 모델 선택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75420" y="2636912"/>
            <a:ext cx="10441160" cy="31683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52459" y="2276872"/>
            <a:ext cx="5287082" cy="7200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전체 훈련 세트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검증세트</a:t>
            </a:r>
            <a:r>
              <a:rPr lang="ko-KR" altLang="en-US" dirty="0" smtClean="0"/>
              <a:t> 포함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775520" y="3805849"/>
            <a:ext cx="2448272" cy="7200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가장 높은 성능을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낸 모델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591944" y="3805849"/>
            <a:ext cx="936104" cy="7200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훈련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824192" y="3825044"/>
            <a:ext cx="2016224" cy="7200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최종 모델</a:t>
            </a:r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>
            <a:off x="4007768" y="4077072"/>
            <a:ext cx="1656184" cy="21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6528048" y="4077072"/>
            <a:ext cx="1296144" cy="21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7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 smtClean="0">
                <a:solidFill>
                  <a:srgbClr val="0070C0"/>
                </a:solidFill>
              </a:rPr>
              <a:t>머신 러닝 테스트와 검증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데이터 불일치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35360" y="1448272"/>
            <a:ext cx="2592288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500" dirty="0" smtClean="0"/>
              <a:t>훈련</a:t>
            </a:r>
            <a:r>
              <a:rPr lang="en-US" altLang="ko-KR" sz="1500" dirty="0" smtClean="0"/>
              <a:t>-</a:t>
            </a:r>
            <a:r>
              <a:rPr lang="ko-KR" altLang="en-US" sz="1500" dirty="0" smtClean="0"/>
              <a:t>개발 세트 </a:t>
            </a:r>
            <a:r>
              <a:rPr lang="en-US" altLang="ko-KR" sz="1500" dirty="0" smtClean="0"/>
              <a:t>– </a:t>
            </a:r>
            <a:r>
              <a:rPr lang="ko-KR" altLang="en-US" sz="1500" dirty="0" err="1" smtClean="0"/>
              <a:t>앤드루</a:t>
            </a:r>
            <a:r>
              <a:rPr lang="ko-KR" altLang="en-US" sz="1500" dirty="0" smtClean="0"/>
              <a:t> 응</a:t>
            </a:r>
            <a:endParaRPr lang="en-US" altLang="ko-KR" sz="1500" dirty="0" smtClean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71464" y="1157882"/>
            <a:ext cx="46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703512" y="3836088"/>
            <a:ext cx="1080120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871344" y="3836088"/>
            <a:ext cx="1080120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훈련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4079776" y="3058350"/>
            <a:ext cx="2664296" cy="20595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63332" y="2789208"/>
            <a:ext cx="1296144" cy="50405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훈련 세트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686398" y="3836088"/>
            <a:ext cx="1080120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평가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7894830" y="3058350"/>
            <a:ext cx="2664296" cy="20595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8472264" y="2708920"/>
            <a:ext cx="1512168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훈련</a:t>
            </a:r>
            <a:r>
              <a:rPr lang="en-US" altLang="ko-KR" dirty="0" smtClean="0"/>
              <a:t>-</a:t>
            </a:r>
            <a:r>
              <a:rPr lang="ko-KR" altLang="en-US" dirty="0" smtClean="0"/>
              <a:t>개발 세트</a:t>
            </a:r>
            <a:endParaRPr lang="ko-KR" altLang="en-US" dirty="0"/>
          </a:p>
        </p:txBody>
      </p:sp>
      <p:cxnSp>
        <p:nvCxnSpPr>
          <p:cNvPr id="25" name="직선 화살표 연결선 24"/>
          <p:cNvCxnSpPr>
            <a:stCxn id="6" idx="3"/>
            <a:endCxn id="16" idx="1"/>
          </p:cNvCxnSpPr>
          <p:nvPr/>
        </p:nvCxnSpPr>
        <p:spPr>
          <a:xfrm>
            <a:off x="2783632" y="4088116"/>
            <a:ext cx="208771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3"/>
            <a:endCxn id="21" idx="1"/>
          </p:cNvCxnSpPr>
          <p:nvPr/>
        </p:nvCxnSpPr>
        <p:spPr>
          <a:xfrm>
            <a:off x="5951464" y="4088116"/>
            <a:ext cx="2734934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6" idx="2"/>
          </p:cNvCxnSpPr>
          <p:nvPr/>
        </p:nvCxnSpPr>
        <p:spPr>
          <a:xfrm>
            <a:off x="5411404" y="4340144"/>
            <a:ext cx="0" cy="13931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4727848" y="5719442"/>
            <a:ext cx="1368152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과대적합</a:t>
            </a:r>
            <a:endParaRPr lang="ko-KR" altLang="en-US" dirty="0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9264352" y="4340144"/>
            <a:ext cx="0" cy="13931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8400256" y="5719442"/>
            <a:ext cx="1728192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데이터 불일치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70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목 차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머신 러닝 기초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머신 러닝 종류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r>
              <a:rPr lang="ko-KR" altLang="en-US" dirty="0" smtClean="0"/>
              <a:t>머신 러닝 주요 도전 과제</a:t>
            </a:r>
            <a:endParaRPr lang="en-US" altLang="ko-KR" dirty="0" smtClean="0"/>
          </a:p>
          <a:p>
            <a:pPr rtl="0"/>
            <a:r>
              <a:rPr lang="ko-KR" altLang="en-US" dirty="0" smtClean="0"/>
              <a:t>머신 러닝 테스트와 검증</a:t>
            </a:r>
            <a:endParaRPr lang="en-US" altLang="ko-KR" dirty="0" smtClean="0"/>
          </a:p>
          <a:p>
            <a:pPr rtl="0"/>
            <a:r>
              <a:rPr lang="ko-KR" altLang="en-US" dirty="0" smtClean="0">
                <a:solidFill>
                  <a:srgbClr val="00B0F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머신 러닝 정리</a:t>
            </a:r>
            <a:endParaRPr lang="en-US" altLang="ko-KR" dirty="0" smtClean="0">
              <a:solidFill>
                <a:srgbClr val="00B0F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68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r>
              <a:rPr lang="ko-KR" altLang="en-US" sz="1500" dirty="0" smtClean="0">
                <a:solidFill>
                  <a:srgbClr val="0070C0"/>
                </a:solidFill>
              </a:rPr>
              <a:t>머신 러닝 정리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머신 러닝 정리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79376" y="1772816"/>
            <a:ext cx="10729192" cy="3845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70000"/>
              </a:lnSpc>
            </a:pPr>
            <a:r>
              <a:rPr lang="ko-KR" altLang="en-US" sz="1200" dirty="0" smtClean="0"/>
              <a:t>머신 러닝은 명시적인 규칙을 코딩하지 않고 기계가 데이터로부터 학습하여 어떤 작업을 더 잘하도록 만드는 것</a:t>
            </a:r>
            <a:endParaRPr lang="en-US" altLang="ko-KR" sz="1200" dirty="0" smtClean="0"/>
          </a:p>
          <a:p>
            <a:pPr fontAlgn="base">
              <a:lnSpc>
                <a:spcPct val="170000"/>
              </a:lnSpc>
            </a:pPr>
            <a:r>
              <a:rPr lang="ko-KR" altLang="en-US" sz="1200" dirty="0" smtClean="0"/>
              <a:t>여러 종류의 머신 러닝 시스템이 있다</a:t>
            </a:r>
            <a:r>
              <a:rPr lang="en-US" altLang="ko-KR" sz="1200" dirty="0" smtClean="0"/>
              <a:t>. </a:t>
            </a:r>
            <a:endParaRPr lang="en-US" altLang="ko-KR" sz="1200" dirty="0"/>
          </a:p>
          <a:p>
            <a:pPr fontAlgn="base">
              <a:lnSpc>
                <a:spcPct val="170000"/>
              </a:lnSpc>
            </a:pPr>
            <a:r>
              <a:rPr lang="ko-KR" altLang="en-US" sz="1200" dirty="0" smtClean="0"/>
              <a:t>머신 러닝 프로젝트에서는 훈련 세트에 데이터를 모아 학습 알고리즘에 주입한다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학습 알고리즘이 모델 기반이면 훈련 세트에 모델을 맞추기 위해 모델 </a:t>
            </a:r>
            <a:r>
              <a:rPr lang="ko-KR" altLang="en-US" sz="1200" dirty="0" err="1" smtClean="0"/>
              <a:t>파라미터를</a:t>
            </a:r>
            <a:r>
              <a:rPr lang="ko-KR" altLang="en-US" sz="1200" dirty="0" smtClean="0"/>
              <a:t> 조정하고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새로운 데이터에서도 좋은 예측을 만들 거라 기대한다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알고리즘이 사례 기반이면 샘플을 기억하는 것이 학습이고 유사도 측정을 사용하여 학습한 샘플과 새로운 샘플을 </a:t>
            </a:r>
            <a:r>
              <a:rPr lang="ko-KR" altLang="en-US" sz="1200" dirty="0" err="1" smtClean="0"/>
              <a:t>비교한느</a:t>
            </a:r>
            <a:r>
              <a:rPr lang="ko-KR" altLang="en-US" sz="1200" dirty="0" smtClean="0"/>
              <a:t> 식으로 새로운 샘플에 일반화한다</a:t>
            </a:r>
            <a:r>
              <a:rPr lang="en-US" altLang="ko-KR" sz="1200" dirty="0" smtClean="0"/>
              <a:t>.</a:t>
            </a:r>
          </a:p>
          <a:p>
            <a:pPr fontAlgn="base">
              <a:lnSpc>
                <a:spcPct val="170000"/>
              </a:lnSpc>
            </a:pPr>
            <a:r>
              <a:rPr lang="ko-KR" altLang="en-US" sz="1200" dirty="0" smtClean="0"/>
              <a:t>훈련 세트가 너무 작거나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대표성이 없는 데이터이거나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잡음이 많고 관련 없는 특성으로 오염되어 있다면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시스템이 잘 작동하지 않는다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마지막으로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모델이 너무 단순하거나 너무 복잡하지 않아야 한다</a:t>
            </a:r>
            <a:r>
              <a:rPr lang="en-US" altLang="ko-KR" sz="1200" dirty="0" smtClean="0"/>
              <a:t>.</a:t>
            </a:r>
          </a:p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71464" y="1157882"/>
            <a:ext cx="46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71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ko-KR" altLang="en-US" sz="1500" dirty="0" smtClean="0">
                <a:solidFill>
                  <a:srgbClr val="0070C0"/>
                </a:solidFill>
              </a:rPr>
              <a:t>머신 러닝 기초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머신 러닝이란</a:t>
            </a:r>
            <a:r>
              <a:rPr lang="en-US" altLang="ko-KR" sz="3000" dirty="0" smtClean="0">
                <a:solidFill>
                  <a:schemeClr val="accent1"/>
                </a:solidFill>
              </a:rPr>
              <a:t>? (</a:t>
            </a:r>
            <a:r>
              <a:rPr lang="ko-KR" altLang="en-US" sz="3000" dirty="0" smtClean="0">
                <a:solidFill>
                  <a:schemeClr val="accent1"/>
                </a:solidFill>
              </a:rPr>
              <a:t>일반적 의미</a:t>
            </a:r>
            <a:r>
              <a:rPr lang="en-US" altLang="ko-KR" sz="3000" dirty="0" smtClean="0">
                <a:solidFill>
                  <a:schemeClr val="accent1"/>
                </a:solidFill>
              </a:rPr>
              <a:t>) 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35360" y="1340768"/>
            <a:ext cx="11593288" cy="259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 smtClean="0"/>
              <a:t>데이터에서부터 학습하도록 컴퓨터를 프로그래밍하는 과학 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예술</a:t>
            </a:r>
            <a:r>
              <a:rPr lang="en-US" altLang="ko-KR" dirty="0" smtClean="0"/>
              <a:t>) –</a:t>
            </a:r>
            <a:r>
              <a:rPr lang="ko-KR" altLang="en-US" dirty="0" smtClean="0"/>
              <a:t>아서 </a:t>
            </a:r>
            <a:r>
              <a:rPr lang="ko-KR" altLang="en-US" dirty="0" err="1" smtClean="0"/>
              <a:t>새뮤얼</a:t>
            </a:r>
            <a:endParaRPr lang="en-US" altLang="ko-KR" dirty="0" smtClean="0"/>
          </a:p>
          <a:p>
            <a:pPr marL="0" indent="0">
              <a:buFont typeface="Arial" pitchFamily="34" charset="0"/>
              <a:buNone/>
            </a:pPr>
            <a:endParaRPr lang="en-US" altLang="ko-KR" dirty="0"/>
          </a:p>
          <a:p>
            <a:pPr marL="0" indent="0">
              <a:buFont typeface="Arial" pitchFamily="34" charset="0"/>
              <a:buNone/>
            </a:pPr>
            <a:r>
              <a:rPr lang="ko-KR" altLang="en-US" dirty="0" smtClean="0"/>
              <a:t>명시적인 프로그래밍 없이 컴퓨터가 학습하는 능력을 갖추게 하는 연구 분야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톰 미첼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64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367808" y="2204864"/>
            <a:ext cx="345638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ko-KR" altLang="en-US" sz="5000" dirty="0" smtClean="0"/>
              <a:t>감사합니다</a:t>
            </a:r>
            <a:endParaRPr lang="en-US" altLang="ko-KR" sz="5000" dirty="0" smtClean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71464" y="1157882"/>
            <a:ext cx="46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6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ko-KR" altLang="en-US" sz="1500" dirty="0" smtClean="0">
                <a:solidFill>
                  <a:srgbClr val="0070C0"/>
                </a:solidFill>
              </a:rPr>
              <a:t>머신 러닝 기초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머신 러닝이란</a:t>
            </a:r>
            <a:r>
              <a:rPr lang="en-US" altLang="ko-KR" sz="3000" dirty="0" smtClean="0">
                <a:solidFill>
                  <a:schemeClr val="accent1"/>
                </a:solidFill>
              </a:rPr>
              <a:t>? (</a:t>
            </a:r>
            <a:r>
              <a:rPr lang="ko-KR" altLang="en-US" sz="3000" dirty="0" smtClean="0">
                <a:solidFill>
                  <a:schemeClr val="accent1"/>
                </a:solidFill>
              </a:rPr>
              <a:t>공학적 의미</a:t>
            </a:r>
            <a:r>
              <a:rPr lang="en-US" altLang="ko-KR" sz="3000" dirty="0" smtClean="0">
                <a:solidFill>
                  <a:schemeClr val="accent1"/>
                </a:solidFill>
              </a:rPr>
              <a:t>)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35360" y="1340768"/>
            <a:ext cx="11593288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10000"/>
              </a:lnSpc>
              <a:buFont typeface="Arial" pitchFamily="34" charset="0"/>
              <a:buNone/>
            </a:pPr>
            <a:r>
              <a:rPr lang="ko-KR" altLang="en-US" dirty="0" smtClean="0"/>
              <a:t>어떤 작업 </a:t>
            </a:r>
            <a:r>
              <a:rPr lang="en-US" altLang="ko-KR" dirty="0" smtClean="0"/>
              <a:t>T</a:t>
            </a:r>
            <a:r>
              <a:rPr lang="ko-KR" altLang="en-US" dirty="0" smtClean="0"/>
              <a:t>에 대한 컴퓨터 프로그램의 성능을 </a:t>
            </a:r>
            <a:r>
              <a:rPr lang="en-US" altLang="ko-KR" dirty="0" smtClean="0"/>
              <a:t>P</a:t>
            </a:r>
            <a:r>
              <a:rPr lang="ko-KR" altLang="en-US" dirty="0" smtClean="0"/>
              <a:t>로 측정했을 때 경험</a:t>
            </a:r>
            <a:r>
              <a:rPr lang="en-US" altLang="ko-KR" dirty="0"/>
              <a:t> </a:t>
            </a:r>
            <a:r>
              <a:rPr lang="en-US" altLang="ko-KR" dirty="0" smtClean="0"/>
              <a:t>E</a:t>
            </a:r>
            <a:r>
              <a:rPr lang="ko-KR" altLang="en-US" dirty="0" smtClean="0"/>
              <a:t>로 인해 성능이 향상됐다면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컴퓨터 프로그램은 작업 </a:t>
            </a:r>
            <a:r>
              <a:rPr lang="en-US" altLang="ko-KR" dirty="0" smtClean="0"/>
              <a:t>T</a:t>
            </a:r>
            <a:r>
              <a:rPr lang="ko-KR" altLang="en-US" dirty="0" smtClean="0"/>
              <a:t>와 성능 측정 </a:t>
            </a:r>
            <a:r>
              <a:rPr lang="en-US" altLang="ko-KR" dirty="0" smtClean="0"/>
              <a:t>P</a:t>
            </a:r>
            <a:r>
              <a:rPr lang="ko-KR" altLang="en-US" dirty="0" smtClean="0"/>
              <a:t>에 대해 경험 </a:t>
            </a:r>
            <a:r>
              <a:rPr lang="en-US" altLang="ko-KR" dirty="0" smtClean="0"/>
              <a:t>E</a:t>
            </a:r>
            <a:r>
              <a:rPr lang="ko-KR" altLang="en-US" dirty="0" smtClean="0"/>
              <a:t>로 학습한 것이다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495600" y="3248980"/>
            <a:ext cx="6768752" cy="2988332"/>
            <a:chOff x="2495600" y="3248980"/>
            <a:chExt cx="6768752" cy="2988332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495600" y="3573016"/>
              <a:ext cx="6768752" cy="2664296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999656" y="4293096"/>
              <a:ext cx="1872208" cy="792088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작업 </a:t>
              </a:r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816080" y="4293096"/>
              <a:ext cx="1872208" cy="792088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경험 </a:t>
              </a:r>
              <a:r>
                <a:rPr lang="en-US" altLang="ko-KR" dirty="0" smtClean="0"/>
                <a:t>E</a:t>
              </a:r>
              <a:endParaRPr lang="ko-KR" altLang="en-US" dirty="0"/>
            </a:p>
          </p:txBody>
        </p:sp>
        <p:cxnSp>
          <p:nvCxnSpPr>
            <p:cNvPr id="8" name="직선 화살표 연결선 7"/>
            <p:cNvCxnSpPr>
              <a:stCxn id="5" idx="3"/>
              <a:endCxn id="6" idx="1"/>
            </p:cNvCxnSpPr>
            <p:nvPr/>
          </p:nvCxnSpPr>
          <p:spPr>
            <a:xfrm>
              <a:off x="4871864" y="4689140"/>
              <a:ext cx="1944216" cy="0"/>
            </a:xfrm>
            <a:prstGeom prst="straightConnector1">
              <a:avLst/>
            </a:prstGeom>
            <a:ln w="50800"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/>
            <p:nvPr/>
          </p:nvSpPr>
          <p:spPr>
            <a:xfrm>
              <a:off x="5015880" y="4221088"/>
              <a:ext cx="1584176" cy="432048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성능 측정 </a:t>
              </a:r>
              <a:r>
                <a:rPr lang="en-US" altLang="ko-KR" dirty="0" smtClean="0"/>
                <a:t>P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511824" y="3248980"/>
              <a:ext cx="2736304" cy="64807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컴퓨터 프로그램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0226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ko-KR" altLang="en-US" sz="1500" dirty="0" smtClean="0">
                <a:solidFill>
                  <a:srgbClr val="0070C0"/>
                </a:solidFill>
              </a:rPr>
              <a:t>머신 러닝 기초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>
                <a:solidFill>
                  <a:schemeClr val="accent1"/>
                </a:solidFill>
              </a:rPr>
              <a:t>머신 러닝이란</a:t>
            </a:r>
            <a:r>
              <a:rPr lang="en-US" altLang="ko-KR" sz="3000" dirty="0">
                <a:solidFill>
                  <a:schemeClr val="accent1"/>
                </a:solidFill>
              </a:rPr>
              <a:t>? (</a:t>
            </a:r>
            <a:r>
              <a:rPr lang="ko-KR" altLang="en-US" sz="3000" dirty="0">
                <a:solidFill>
                  <a:schemeClr val="accent1"/>
                </a:solidFill>
              </a:rPr>
              <a:t>공학적 의미</a:t>
            </a:r>
            <a:r>
              <a:rPr lang="en-US" altLang="ko-KR" sz="3000" dirty="0">
                <a:solidFill>
                  <a:schemeClr val="accent1"/>
                </a:solidFill>
              </a:rPr>
              <a:t>)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36445"/>
              </p:ext>
            </p:extLst>
          </p:nvPr>
        </p:nvGraphicFramePr>
        <p:xfrm>
          <a:off x="335360" y="2636912"/>
          <a:ext cx="482453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816">
                  <a:extLst>
                    <a:ext uri="{9D8B030D-6E8A-4147-A177-3AD203B41FA5}">
                      <a16:colId xmlns:a16="http://schemas.microsoft.com/office/drawing/2014/main" val="607866745"/>
                    </a:ext>
                  </a:extLst>
                </a:gridCol>
                <a:gridCol w="3242720">
                  <a:extLst>
                    <a:ext uri="{9D8B030D-6E8A-4147-A177-3AD203B41FA5}">
                      <a16:colId xmlns:a16="http://schemas.microsoft.com/office/drawing/2014/main" val="3511560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baseline="0" dirty="0" smtClean="0">
                          <a:solidFill>
                            <a:schemeClr val="bg1"/>
                          </a:solidFill>
                        </a:rPr>
                        <a:t>훈련 세트</a:t>
                      </a:r>
                      <a:endParaRPr lang="ko-KR" altLang="en-US" sz="1500" b="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baseline="0" dirty="0" smtClean="0">
                          <a:solidFill>
                            <a:schemeClr val="bg1"/>
                          </a:solidFill>
                        </a:rPr>
                        <a:t>시스템이 학습하는데 사용하는 샘플</a:t>
                      </a:r>
                      <a:endParaRPr lang="ko-KR" altLang="en-US" sz="1500" b="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93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baseline="0" dirty="0" smtClean="0">
                          <a:solidFill>
                            <a:schemeClr val="bg1"/>
                          </a:solidFill>
                        </a:rPr>
                        <a:t>훈련 사례</a:t>
                      </a:r>
                      <a:r>
                        <a:rPr lang="en-US" altLang="ko-KR" sz="1500" b="0" baseline="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500" b="0" baseline="0" dirty="0" smtClean="0">
                          <a:solidFill>
                            <a:schemeClr val="bg1"/>
                          </a:solidFill>
                        </a:rPr>
                        <a:t>샘플</a:t>
                      </a:r>
                      <a:r>
                        <a:rPr lang="en-US" altLang="ko-KR" sz="1500" b="0" baseline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500" b="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baseline="0" dirty="0" smtClean="0">
                          <a:solidFill>
                            <a:schemeClr val="bg1"/>
                          </a:solidFill>
                        </a:rPr>
                        <a:t>각 훈련 데이터</a:t>
                      </a:r>
                      <a:endParaRPr lang="ko-KR" altLang="en-US" sz="1500" b="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648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baseline="0" dirty="0" smtClean="0">
                          <a:solidFill>
                            <a:schemeClr val="bg1"/>
                          </a:solidFill>
                        </a:rPr>
                        <a:t>작업 </a:t>
                      </a:r>
                      <a:r>
                        <a:rPr lang="en-US" altLang="ko-KR" sz="1500" b="0" baseline="0" dirty="0" smtClean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ko-KR" altLang="en-US" sz="1500" b="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baseline="0" dirty="0" smtClean="0">
                          <a:solidFill>
                            <a:schemeClr val="bg1"/>
                          </a:solidFill>
                        </a:rPr>
                        <a:t>새로운 메일이 스팸인지 구분하는 것</a:t>
                      </a:r>
                      <a:endParaRPr lang="ko-KR" altLang="en-US" sz="1500" b="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baseline="0" dirty="0" smtClean="0">
                          <a:solidFill>
                            <a:schemeClr val="bg1"/>
                          </a:solidFill>
                        </a:rPr>
                        <a:t>경험 </a:t>
                      </a:r>
                      <a:r>
                        <a:rPr lang="en-US" altLang="ko-KR" sz="1500" b="0" baseline="0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ko-KR" altLang="en-US" sz="1500" b="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baseline="0" dirty="0" smtClean="0">
                          <a:solidFill>
                            <a:schemeClr val="bg1"/>
                          </a:solidFill>
                        </a:rPr>
                        <a:t>훈련 데이터</a:t>
                      </a:r>
                      <a:endParaRPr lang="ko-KR" altLang="en-US" sz="1500" b="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94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baseline="0" dirty="0" smtClean="0">
                          <a:solidFill>
                            <a:schemeClr val="bg1"/>
                          </a:solidFill>
                        </a:rPr>
                        <a:t>성능 측정 </a:t>
                      </a:r>
                      <a:r>
                        <a:rPr lang="en-US" altLang="ko-KR" sz="1500" b="0" baseline="0" dirty="0" smtClean="0">
                          <a:solidFill>
                            <a:schemeClr val="bg1"/>
                          </a:solidFill>
                        </a:rPr>
                        <a:t>P</a:t>
                      </a:r>
                      <a:endParaRPr lang="ko-KR" altLang="en-US" sz="1500" b="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baseline="0" dirty="0" smtClean="0">
                          <a:solidFill>
                            <a:schemeClr val="bg1"/>
                          </a:solidFill>
                        </a:rPr>
                        <a:t>사용자가 직접 정의</a:t>
                      </a:r>
                      <a:endParaRPr lang="ko-KR" altLang="en-US" sz="1500" b="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37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baseline="0" dirty="0" smtClean="0">
                          <a:solidFill>
                            <a:schemeClr val="bg1"/>
                          </a:solidFill>
                        </a:rPr>
                        <a:t>정확도</a:t>
                      </a:r>
                      <a:endParaRPr lang="ko-KR" altLang="en-US" sz="1500" b="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baseline="0" dirty="0" smtClean="0">
                          <a:solidFill>
                            <a:schemeClr val="bg1"/>
                          </a:solidFill>
                        </a:rPr>
                        <a:t>정확히 분류된 메일의 비율</a:t>
                      </a:r>
                      <a:endParaRPr lang="ko-KR" altLang="en-US" sz="1500" b="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77716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5375920" y="2255266"/>
            <a:ext cx="6768752" cy="2988332"/>
            <a:chOff x="5375920" y="2255266"/>
            <a:chExt cx="6768752" cy="2988332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5375920" y="2579302"/>
              <a:ext cx="6768752" cy="2664296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519936" y="4005064"/>
              <a:ext cx="1800000" cy="7200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작업 </a:t>
              </a:r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486317" y="2998043"/>
              <a:ext cx="1800000" cy="7200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경험 </a:t>
              </a:r>
              <a:r>
                <a:rPr lang="en-US" altLang="ko-KR" dirty="0" smtClean="0"/>
                <a:t>E</a:t>
              </a:r>
            </a:p>
            <a:p>
              <a:pPr algn="ctr"/>
              <a:r>
                <a:rPr lang="en-US" altLang="ko-KR" dirty="0" smtClean="0"/>
                <a:t>(</a:t>
              </a:r>
              <a:r>
                <a:rPr lang="ko-KR" altLang="en-US" dirty="0" smtClean="0"/>
                <a:t>훈련 데이터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cxnSp>
          <p:nvCxnSpPr>
            <p:cNvPr id="11" name="직선 화살표 연결선 10"/>
            <p:cNvCxnSpPr>
              <a:stCxn id="9" idx="3"/>
              <a:endCxn id="10" idx="1"/>
            </p:cNvCxnSpPr>
            <p:nvPr/>
          </p:nvCxnSpPr>
          <p:spPr>
            <a:xfrm flipV="1">
              <a:off x="7319936" y="3358043"/>
              <a:ext cx="2166381" cy="1007021"/>
            </a:xfrm>
            <a:prstGeom prst="straightConnector1">
              <a:avLst/>
            </a:prstGeom>
            <a:ln w="50800"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7752757" y="3636667"/>
              <a:ext cx="1368152" cy="36004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성능 측정 </a:t>
              </a:r>
              <a:r>
                <a:rPr lang="en-US" altLang="ko-KR" dirty="0" smtClean="0"/>
                <a:t>P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392144" y="2255266"/>
              <a:ext cx="2736304" cy="64807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훈련 세트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879896" y="2911909"/>
              <a:ext cx="1080000" cy="5400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새로운 데이터</a:t>
              </a:r>
              <a:endParaRPr lang="ko-KR" altLang="en-US" sz="1200" dirty="0"/>
            </a:p>
          </p:txBody>
        </p:sp>
        <p:cxnSp>
          <p:nvCxnSpPr>
            <p:cNvPr id="26" name="직선 화살표 연결선 25"/>
            <p:cNvCxnSpPr>
              <a:stCxn id="23" idx="2"/>
              <a:endCxn id="9" idx="0"/>
            </p:cNvCxnSpPr>
            <p:nvPr/>
          </p:nvCxnSpPr>
          <p:spPr>
            <a:xfrm>
              <a:off x="6419896" y="3451909"/>
              <a:ext cx="40" cy="553155"/>
            </a:xfrm>
            <a:prstGeom prst="straightConnector1">
              <a:avLst/>
            </a:prstGeom>
            <a:ln w="50800"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9624392" y="4365064"/>
              <a:ext cx="1583976" cy="5400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정확히 분류된 데이터</a:t>
              </a:r>
              <a:endParaRPr lang="ko-KR" altLang="en-US" sz="1200" dirty="0"/>
            </a:p>
          </p:txBody>
        </p:sp>
        <p:cxnSp>
          <p:nvCxnSpPr>
            <p:cNvPr id="30" name="직선 화살표 연결선 29"/>
            <p:cNvCxnSpPr>
              <a:stCxn id="10" idx="2"/>
              <a:endCxn id="29" idx="0"/>
            </p:cNvCxnSpPr>
            <p:nvPr/>
          </p:nvCxnSpPr>
          <p:spPr>
            <a:xfrm>
              <a:off x="10386317" y="3718043"/>
              <a:ext cx="30063" cy="647021"/>
            </a:xfrm>
            <a:prstGeom prst="straightConnector1">
              <a:avLst/>
            </a:prstGeom>
            <a:ln w="50800"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>
              <a:off x="10041348" y="3880286"/>
              <a:ext cx="720000" cy="2520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정확도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593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ko-KR" altLang="en-US" sz="1500" dirty="0" smtClean="0">
                <a:solidFill>
                  <a:srgbClr val="0070C0"/>
                </a:solidFill>
              </a:rPr>
              <a:t>머신 러닝 예시로 보는 사용 이유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스팸 메일 </a:t>
            </a:r>
            <a:r>
              <a:rPr lang="en-US" altLang="ko-KR" sz="3000" dirty="0" smtClean="0">
                <a:solidFill>
                  <a:schemeClr val="accent1"/>
                </a:solidFill>
              </a:rPr>
              <a:t>(</a:t>
            </a:r>
            <a:r>
              <a:rPr lang="ko-KR" altLang="en-US" sz="3000" dirty="0" smtClean="0">
                <a:solidFill>
                  <a:schemeClr val="accent1"/>
                </a:solidFill>
              </a:rPr>
              <a:t>전통적인 프로그래밍 기법</a:t>
            </a:r>
            <a:r>
              <a:rPr lang="en-US" altLang="ko-KR" sz="3000" dirty="0" smtClean="0">
                <a:solidFill>
                  <a:schemeClr val="accent1"/>
                </a:solidFill>
              </a:rPr>
              <a:t>)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483657"/>
              </p:ext>
            </p:extLst>
          </p:nvPr>
        </p:nvGraphicFramePr>
        <p:xfrm>
          <a:off x="407368" y="1772816"/>
          <a:ext cx="6480720" cy="3672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827">
                  <a:extLst>
                    <a:ext uri="{9D8B030D-6E8A-4147-A177-3AD203B41FA5}">
                      <a16:colId xmlns:a16="http://schemas.microsoft.com/office/drawing/2014/main" val="607866745"/>
                    </a:ext>
                  </a:extLst>
                </a:gridCol>
                <a:gridCol w="4355893">
                  <a:extLst>
                    <a:ext uri="{9D8B030D-6E8A-4147-A177-3AD203B41FA5}">
                      <a16:colId xmlns:a16="http://schemas.microsoft.com/office/drawing/2014/main" val="3511560545"/>
                    </a:ext>
                  </a:extLst>
                </a:gridCol>
              </a:tblGrid>
              <a:tr h="1577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baseline="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500" b="0" baseline="0" dirty="0" smtClean="0">
                          <a:solidFill>
                            <a:schemeClr val="bg1"/>
                          </a:solidFill>
                        </a:rPr>
                        <a:t>단계</a:t>
                      </a:r>
                      <a:endParaRPr lang="ko-KR" altLang="en-US" sz="1500" b="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300" b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스팸에 어떤 단어들이 주로 나타나는지 검색</a:t>
                      </a:r>
                      <a:r>
                        <a:rPr lang="en-US" altLang="ko-KR" sz="1300" b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fontAlgn="base" latinLnBrk="1"/>
                      <a:r>
                        <a:rPr lang="ko-KR" altLang="en-US" sz="1300" b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단어나 구절이 제목에 많이 나타나는 경향이 있다</a:t>
                      </a:r>
                      <a:r>
                        <a:rPr lang="en-US" altLang="ko-KR" sz="1300" b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fontAlgn="base" latinLnBrk="1"/>
                      <a:r>
                        <a:rPr lang="ko-KR" altLang="en-US" sz="1300" b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또한 </a:t>
                      </a:r>
                      <a:r>
                        <a:rPr lang="ko-KR" altLang="en-US" sz="1300" b="0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보낸이의</a:t>
                      </a:r>
                      <a:r>
                        <a:rPr lang="ko-KR" altLang="en-US" sz="1300" b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이름이나 메일 주소</a:t>
                      </a:r>
                      <a:r>
                        <a:rPr lang="en-US" altLang="ko-KR" sz="1300" b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본문이나 이메일의 다른 요소에서 다른 패턴을 감지할 수도 있다</a:t>
                      </a:r>
                      <a:r>
                        <a:rPr lang="en-US" altLang="ko-KR" sz="1300" b="0" kern="12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300" b="0" kern="12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935623"/>
                  </a:ext>
                </a:extLst>
              </a:tr>
              <a:tr h="1224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baseline="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500" b="0" baseline="0" dirty="0" smtClean="0">
                          <a:solidFill>
                            <a:schemeClr val="bg1"/>
                          </a:solidFill>
                        </a:rPr>
                        <a:t>단계</a:t>
                      </a:r>
                      <a:endParaRPr lang="ko-KR" altLang="en-US" sz="1500" b="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300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발견한 각 패턴을 감지하는 알고리즘을 작성하여 프로그램이 이런 패턴을 발견했을 때 그 메일을 스팸으로 분류한다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648661"/>
                  </a:ext>
                </a:extLst>
              </a:tr>
              <a:tr h="870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baseline="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500" b="0" baseline="0" dirty="0" smtClean="0">
                          <a:solidFill>
                            <a:schemeClr val="bg1"/>
                          </a:solidFill>
                        </a:rPr>
                        <a:t>단계</a:t>
                      </a:r>
                      <a:endParaRPr lang="ko-KR" altLang="en-US" sz="1500" b="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300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프로그램을 테스트하고 </a:t>
                      </a:r>
                      <a:r>
                        <a:rPr lang="ko-KR" altLang="en-US" sz="1300" kern="1200" dirty="0" err="1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론칭할</a:t>
                      </a:r>
                      <a:r>
                        <a:rPr lang="ko-KR" altLang="en-US" sz="1300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만큼 충분한 성능이 나올 때까지 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r>
                        <a:rPr lang="ko-KR" altLang="en-US" sz="1300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단계와 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r>
                        <a:rPr lang="ko-KR" altLang="en-US" sz="1300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단계를 반복한다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275"/>
                  </a:ext>
                </a:extLst>
              </a:tr>
            </a:tbl>
          </a:graphicData>
        </a:graphic>
      </p:graphicFrame>
      <p:pic>
        <p:nvPicPr>
          <p:cNvPr id="1027" name="_x238052320" descr="EMB0000127856b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310" y="1700808"/>
            <a:ext cx="468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29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6"/>
            <a:ext cx="12192000" cy="331440"/>
          </a:xfrm>
          <a:ln w="6350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ko-KR" altLang="en-US" sz="1500" dirty="0" smtClean="0">
                <a:solidFill>
                  <a:srgbClr val="0070C0"/>
                </a:solidFill>
              </a:rPr>
              <a:t>머신 러닝 예시로 보는 사용 이유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0729192" cy="3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solidFill>
                  <a:schemeClr val="accent1"/>
                </a:solidFill>
              </a:rPr>
              <a:t>스팸 메일 </a:t>
            </a:r>
            <a:r>
              <a:rPr lang="en-US" altLang="ko-KR" sz="3000" dirty="0" smtClean="0">
                <a:solidFill>
                  <a:schemeClr val="accent1"/>
                </a:solidFill>
              </a:rPr>
              <a:t>(</a:t>
            </a:r>
            <a:r>
              <a:rPr lang="ko-KR" altLang="en-US" sz="3000" dirty="0" smtClean="0">
                <a:solidFill>
                  <a:schemeClr val="accent1"/>
                </a:solidFill>
              </a:rPr>
              <a:t>머신 러닝 기반</a:t>
            </a:r>
            <a:r>
              <a:rPr lang="en-US" altLang="ko-KR" sz="3000" dirty="0" smtClean="0">
                <a:solidFill>
                  <a:schemeClr val="accent1"/>
                </a:solidFill>
              </a:rPr>
              <a:t>)</a:t>
            </a:r>
            <a:endParaRPr lang="ko-KR" altLang="en-US" sz="30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238052000" descr="EMB0000127856bd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586535"/>
            <a:ext cx="468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5663952" y="1700807"/>
            <a:ext cx="5400600" cy="3845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5087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itchFamily="34" charset="0"/>
              <a:buNone/>
            </a:pPr>
            <a:r>
              <a:rPr lang="ko-KR" altLang="en-US" sz="1400" dirty="0" smtClean="0"/>
              <a:t>스팸에 자주 나타나는 패턴을 감지</a:t>
            </a:r>
            <a:endParaRPr lang="en-US" altLang="ko-KR" sz="1400" dirty="0" smtClean="0"/>
          </a:p>
          <a:p>
            <a:pPr marL="0" indent="0">
              <a:lnSpc>
                <a:spcPct val="170000"/>
              </a:lnSpc>
              <a:buFont typeface="Arial" pitchFamily="34" charset="0"/>
              <a:buNone/>
            </a:pPr>
            <a:r>
              <a:rPr lang="ko-KR" altLang="en-US" sz="1400" dirty="0" smtClean="0"/>
              <a:t>단어와 구절이 스팸메일을 판단하는 데 좋은 기준을 자동 학습</a:t>
            </a:r>
            <a:endParaRPr lang="en-US" altLang="ko-KR" sz="1400" dirty="0" smtClean="0"/>
          </a:p>
          <a:p>
            <a:pPr marL="0" indent="0">
              <a:lnSpc>
                <a:spcPct val="170000"/>
              </a:lnSpc>
              <a:buFont typeface="Arial" pitchFamily="34" charset="0"/>
              <a:buNone/>
            </a:pPr>
            <a:endParaRPr lang="en-US" altLang="ko-KR" sz="1500" dirty="0" smtClean="0"/>
          </a:p>
          <a:p>
            <a:pPr marL="0" indent="0">
              <a:lnSpc>
                <a:spcPct val="170000"/>
              </a:lnSpc>
              <a:buFont typeface="Arial" pitchFamily="34" charset="0"/>
              <a:buNone/>
            </a:pPr>
            <a:endParaRPr lang="en-US" altLang="ko-KR" sz="1500" dirty="0" smtClean="0"/>
          </a:p>
          <a:p>
            <a:pPr marL="0" indent="0">
              <a:lnSpc>
                <a:spcPct val="170000"/>
              </a:lnSpc>
              <a:buFont typeface="Arial" pitchFamily="34" charset="0"/>
              <a:buNone/>
            </a:pPr>
            <a:r>
              <a:rPr lang="ko-KR" altLang="en-US" sz="1500" dirty="0" smtClean="0"/>
              <a:t>결과 </a:t>
            </a:r>
            <a:r>
              <a:rPr lang="en-US" altLang="ko-KR" sz="1500" dirty="0" smtClean="0"/>
              <a:t>: </a:t>
            </a:r>
            <a:r>
              <a:rPr lang="ko-KR" altLang="en-US" sz="1500" dirty="0" smtClean="0"/>
              <a:t>프로그램이 훨씬 짧아지고 유지 보수하기 쉬우며 대부분 정확도 높음</a:t>
            </a:r>
            <a:endParaRPr lang="en-US" altLang="ko-KR" dirty="0"/>
          </a:p>
          <a:p>
            <a:pPr marL="0" indent="0">
              <a:lnSpc>
                <a:spcPct val="210000"/>
              </a:lnSpc>
              <a:buFont typeface="Arial" pitchFamily="34" charset="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411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술 컴퓨터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771_TF02901026_TF02901026.potx" id="{2203E5E0-3982-4970-BA82-A58D8043B518}" vid="{3C2F52B7-6A4C-491E-8D8F-92BEBBC3C2D9}"/>
    </a:ext>
  </a:extLst>
</a:theme>
</file>

<file path=ppt/theme/theme2.xml><?xml version="1.0" encoding="utf-8"?>
<a:theme xmlns:a="http://schemas.openxmlformats.org/drawingml/2006/main" name="Office 테마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4098515-0C12-46CF-BC7C-69B4A13CD5FA}">
  <ds:schemaRefs>
    <ds:schemaRef ds:uri="http://schemas.openxmlformats.org/package/2006/metadata/core-properties"/>
    <ds:schemaRef ds:uri="http://purl.org/dc/dcmitype/"/>
    <ds:schemaRef ds:uri="http://purl.org/dc/terms/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비즈니스 기술 회로 기판 디자인 프레젠테이션(와이드스크린)</Template>
  <TotalTime>0</TotalTime>
  <Words>4652</Words>
  <Application>Microsoft Office PowerPoint</Application>
  <PresentationFormat>와이드스크린</PresentationFormat>
  <Paragraphs>753</Paragraphs>
  <Slides>50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8" baseType="lpstr">
      <vt:lpstr>HY중고딕</vt:lpstr>
      <vt:lpstr>malgun gothic</vt:lpstr>
      <vt:lpstr>돋움</vt:lpstr>
      <vt:lpstr>Arial</vt:lpstr>
      <vt:lpstr>Candara</vt:lpstr>
      <vt:lpstr>Consolas</vt:lpstr>
      <vt:lpstr>Wingdings</vt:lpstr>
      <vt:lpstr>기술 컴퓨터 16x9</vt:lpstr>
      <vt:lpstr>머신러닝 기초</vt:lpstr>
      <vt:lpstr>목 차</vt:lpstr>
      <vt:lpstr>세부 목차</vt:lpstr>
      <vt:lpstr>목 차</vt:lpstr>
      <vt:lpstr>머신 러닝 기초</vt:lpstr>
      <vt:lpstr>머신 러닝 기초</vt:lpstr>
      <vt:lpstr>머신 러닝 기초</vt:lpstr>
      <vt:lpstr>머신 러닝 예시로 보는 사용 이유</vt:lpstr>
      <vt:lpstr>머신 러닝 예시로 보는 사용 이유</vt:lpstr>
      <vt:lpstr>머신 러닝 예시로 보는 사용 이유</vt:lpstr>
      <vt:lpstr>머신 러닝 사용 이유</vt:lpstr>
      <vt:lpstr>목 차</vt:lpstr>
      <vt:lpstr>머신 러닝 종류</vt:lpstr>
      <vt:lpstr>머신 러닝 종류</vt:lpstr>
      <vt:lpstr>사람의 감독하에 훈련하는 것인지 그렇지 않은 것인지</vt:lpstr>
      <vt:lpstr>사람의 감독하에 훈련하는 것인지 그렇지 않은 것인지</vt:lpstr>
      <vt:lpstr>사람의 감독하에 훈련하는 것인지 그렇지 않은 것인지</vt:lpstr>
      <vt:lpstr>사람의 감독하에 훈련하는 것인지 그렇지 않은 것인지</vt:lpstr>
      <vt:lpstr>사람의 감독하에 훈련하는 것인지 그렇지 않은 것인지</vt:lpstr>
      <vt:lpstr>사람의 감독하에 훈련하는 것인지 그렇지 않은 것인지</vt:lpstr>
      <vt:lpstr>사람의 감독하에 훈련하는 것인지 그렇지 않은 것인지</vt:lpstr>
      <vt:lpstr>사람의 감독하에 훈련하는 것인지 그렇지 않은 것인지</vt:lpstr>
      <vt:lpstr>머신 러닝 종류</vt:lpstr>
      <vt:lpstr>실시간으로 점진적인 학습을 하는지 아닌지</vt:lpstr>
      <vt:lpstr>실시간으로 점진적인 학습을 하는지 아닌지</vt:lpstr>
      <vt:lpstr>실시간으로 점진적인 학습을 하는지 아닌지</vt:lpstr>
      <vt:lpstr>실시간으로 점진적인 학습을 하는지 아닌지</vt:lpstr>
      <vt:lpstr>머신 러닝 종류</vt:lpstr>
      <vt:lpstr>데이터 포인트와 새 데이터 포인트를 비교하는 것인지 훈련 데이터 셋에서 패턴을 발견하여 예측 모델을 만드는지</vt:lpstr>
      <vt:lpstr>데이터 포인트와 새 데이터 포인트를 비교하는 것인지 훈련 데이터 셋에서 패턴을 발견하여 예측 모델을 만드는지</vt:lpstr>
      <vt:lpstr>목 차</vt:lpstr>
      <vt:lpstr>머신 러닝 주요 도전 과제</vt:lpstr>
      <vt:lpstr>머신 러닝 주요 도전 과제 (나쁜 데이터)</vt:lpstr>
      <vt:lpstr>머신 러닝 주요 도전 과제 (나쁜 데이터)</vt:lpstr>
      <vt:lpstr>머신 러닝 주요 도전 과제 (나쁜 데이터)</vt:lpstr>
      <vt:lpstr>머신 러닝 주요 도전 과제 (나쁜 데이터)</vt:lpstr>
      <vt:lpstr>머신 러닝 주요 도전 과제 (나쁜 알고리즘)</vt:lpstr>
      <vt:lpstr>머신 러닝 주요 도전 과제 (나쁜 알고리즘)</vt:lpstr>
      <vt:lpstr>목 차</vt:lpstr>
      <vt:lpstr>머신 러닝 테스트와 검증</vt:lpstr>
      <vt:lpstr>머신 러닝 테스트와 검증</vt:lpstr>
      <vt:lpstr>머신 러닝 테스트와 검증</vt:lpstr>
      <vt:lpstr>머신 러닝 테스트와 검증</vt:lpstr>
      <vt:lpstr>머신 러닝 테스트와 검증</vt:lpstr>
      <vt:lpstr>머신 러닝 테스트와 검증</vt:lpstr>
      <vt:lpstr>머신 러닝 테스트와 검증</vt:lpstr>
      <vt:lpstr>머신 러닝 테스트와 검증</vt:lpstr>
      <vt:lpstr>목 차</vt:lpstr>
      <vt:lpstr>머신 러닝 정리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2021-06-24T23:56:07Z</dcterms:created>
  <dcterms:modified xsi:type="dcterms:W3CDTF">2021-07-01T23:04:21Z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